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0" r:id="rId2"/>
    <p:sldId id="366" r:id="rId3"/>
    <p:sldId id="367" r:id="rId4"/>
    <p:sldId id="364" r:id="rId5"/>
    <p:sldId id="374" r:id="rId6"/>
    <p:sldId id="368" r:id="rId7"/>
    <p:sldId id="369" r:id="rId8"/>
    <p:sldId id="365" r:id="rId9"/>
    <p:sldId id="370" r:id="rId10"/>
    <p:sldId id="371" r:id="rId11"/>
    <p:sldId id="375" r:id="rId12"/>
    <p:sldId id="372" r:id="rId13"/>
    <p:sldId id="373" r:id="rId1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D52E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89744" autoAdjust="0"/>
  </p:normalViewPr>
  <p:slideViewPr>
    <p:cSldViewPr snapToGrid="0">
      <p:cViewPr varScale="1">
        <p:scale>
          <a:sx n="54" d="100"/>
          <a:sy n="54" d="100"/>
        </p:scale>
        <p:origin x="1048" y="56"/>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69" d="100"/>
          <a:sy n="69" d="100"/>
        </p:scale>
        <p:origin x="239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E8862DB3-C46C-49CC-857A-AA9D85A68A3E}" type="datetimeFigureOut">
              <a:rPr lang="en-GB" smtClean="0"/>
              <a:t>06/12/2021</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26D7639D-F1BD-40BC-8B4C-81CDCC1FECE9}" type="slidenum">
              <a:rPr lang="en-GB" smtClean="0"/>
              <a:t>‹#›</a:t>
            </a:fld>
            <a:endParaRPr lang="en-GB"/>
          </a:p>
        </p:txBody>
      </p:sp>
    </p:spTree>
    <p:extLst>
      <p:ext uri="{BB962C8B-B14F-4D97-AF65-F5344CB8AC3E}">
        <p14:creationId xmlns:p14="http://schemas.microsoft.com/office/powerpoint/2010/main" val="126592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0CDFCEC-229F-44AA-A733-684D5441CDE0}" type="datetimeFigureOut">
              <a:rPr lang="en-GB" smtClean="0"/>
              <a:t>06/12/2021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9AB7B64-ADD9-4711-8D9A-16A059A53D38}" type="slidenum">
              <a:rPr lang="en-GB" smtClean="0"/>
              <a:t>‹#›</a:t>
            </a:fld>
            <a:endParaRPr lang="en-GB"/>
          </a:p>
        </p:txBody>
      </p:sp>
    </p:spTree>
    <p:extLst>
      <p:ext uri="{BB962C8B-B14F-4D97-AF65-F5344CB8AC3E}">
        <p14:creationId xmlns:p14="http://schemas.microsoft.com/office/powerpoint/2010/main" val="3437477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AB7B64-ADD9-4711-8D9A-16A059A53D38}" type="slidenum">
              <a:rPr lang="en-GB" smtClean="0"/>
              <a:t>1</a:t>
            </a:fld>
            <a:endParaRPr lang="en-GB"/>
          </a:p>
        </p:txBody>
      </p:sp>
    </p:spTree>
    <p:extLst>
      <p:ext uri="{BB962C8B-B14F-4D97-AF65-F5344CB8AC3E}">
        <p14:creationId xmlns:p14="http://schemas.microsoft.com/office/powerpoint/2010/main" val="1396300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https://www.nfuonline.com/news/latest-news/new-survey-shows-visiting-british-farmland-benefits-mental-health/</a:t>
            </a:r>
          </a:p>
        </p:txBody>
      </p:sp>
      <p:sp>
        <p:nvSpPr>
          <p:cNvPr id="4" name="Slide Number Placeholder 3"/>
          <p:cNvSpPr>
            <a:spLocks noGrp="1"/>
          </p:cNvSpPr>
          <p:nvPr>
            <p:ph type="sldNum" sz="quarter" idx="5"/>
          </p:nvPr>
        </p:nvSpPr>
        <p:spPr/>
        <p:txBody>
          <a:bodyPr/>
          <a:lstStyle/>
          <a:p>
            <a:fld id="{B9AB7B64-ADD9-4711-8D9A-16A059A53D38}" type="slidenum">
              <a:rPr lang="en-GB" smtClean="0"/>
              <a:t>8</a:t>
            </a:fld>
            <a:endParaRPr lang="en-GB"/>
          </a:p>
        </p:txBody>
      </p:sp>
    </p:spTree>
    <p:extLst>
      <p:ext uri="{BB962C8B-B14F-4D97-AF65-F5344CB8AC3E}">
        <p14:creationId xmlns:p14="http://schemas.microsoft.com/office/powerpoint/2010/main" val="1024349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AB7B64-ADD9-4711-8D9A-16A059A53D38}" type="slidenum">
              <a:rPr lang="en-GB" smtClean="0"/>
              <a:t>12</a:t>
            </a:fld>
            <a:endParaRPr lang="en-GB"/>
          </a:p>
        </p:txBody>
      </p:sp>
    </p:spTree>
    <p:extLst>
      <p:ext uri="{BB962C8B-B14F-4D97-AF65-F5344CB8AC3E}">
        <p14:creationId xmlns:p14="http://schemas.microsoft.com/office/powerpoint/2010/main" val="3733453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0"/>
            <a:ext cx="12192000" cy="6858000"/>
          </a:xfrm>
          <a:prstGeom prst="rect">
            <a:avLst/>
          </a:prstGeom>
        </p:spPr>
        <p:txBody>
          <a:bodyPr/>
          <a:lstStyle>
            <a:lvl1pPr marL="0" indent="0">
              <a:buFont typeface="Arial" panose="020B0604020202020204" pitchFamily="34" charset="0"/>
              <a:buNone/>
              <a:defRPr/>
            </a:lvl1pPr>
          </a:lstStyle>
          <a:p>
            <a:endParaRPr lang="en-GB" dirty="0"/>
          </a:p>
        </p:txBody>
      </p:sp>
      <p:sp>
        <p:nvSpPr>
          <p:cNvPr id="3" name="Text Placeholder 2"/>
          <p:cNvSpPr>
            <a:spLocks noGrp="1"/>
          </p:cNvSpPr>
          <p:nvPr>
            <p:ph type="body" sz="quarter" idx="12" hasCustomPrompt="1"/>
          </p:nvPr>
        </p:nvSpPr>
        <p:spPr>
          <a:xfrm>
            <a:off x="4089127" y="3836057"/>
            <a:ext cx="4214812" cy="1069772"/>
          </a:xfrm>
          <a:prstGeom prst="rect">
            <a:avLst/>
          </a:prstGeom>
        </p:spPr>
        <p:txBody>
          <a:bodyPr/>
          <a:lstStyle>
            <a:lvl1pPr marL="0" indent="0" algn="ctr">
              <a:buFont typeface="Arial" panose="020B0604020202020204" pitchFamily="34" charset="0"/>
              <a:buNone/>
              <a:defRPr b="1" baseline="0"/>
            </a:lvl1pPr>
            <a:lvl2pPr marL="457200" indent="0">
              <a:buNone/>
              <a:defRPr/>
            </a:lvl2pPr>
            <a:lvl3pPr marL="914400" indent="0">
              <a:buNone/>
              <a:defRPr/>
            </a:lvl3pPr>
            <a:lvl4pPr marL="1371600" indent="0">
              <a:buNone/>
              <a:defRPr/>
            </a:lvl4pPr>
            <a:lvl5pPr marL="1828800" indent="0">
              <a:buNone/>
              <a:defRPr/>
            </a:lvl5pPr>
          </a:lstStyle>
          <a:p>
            <a:pPr lvl="0"/>
            <a:r>
              <a:rPr lang="en-GB" dirty="0"/>
              <a:t>Client</a:t>
            </a:r>
          </a:p>
          <a:p>
            <a:pPr lvl="0"/>
            <a:r>
              <a:rPr lang="en-GB" dirty="0"/>
              <a:t>Date</a:t>
            </a:r>
          </a:p>
        </p:txBody>
      </p:sp>
      <p:sp>
        <p:nvSpPr>
          <p:cNvPr id="5" name="Text Placeholder 4"/>
          <p:cNvSpPr>
            <a:spLocks noGrp="1"/>
          </p:cNvSpPr>
          <p:nvPr>
            <p:ph type="body" sz="quarter" idx="13" hasCustomPrompt="1"/>
          </p:nvPr>
        </p:nvSpPr>
        <p:spPr>
          <a:xfrm>
            <a:off x="2848495" y="2059644"/>
            <a:ext cx="6696075" cy="1188053"/>
          </a:xfrm>
          <a:prstGeom prst="rect">
            <a:avLst/>
          </a:prstGeom>
        </p:spPr>
        <p:txBody>
          <a:bodyPr/>
          <a:lstStyle>
            <a:lvl1pPr marL="0" indent="0" algn="ctr">
              <a:buFont typeface="Arial" panose="020B0604020202020204" pitchFamily="34" charset="0"/>
              <a:buNone/>
              <a:defRPr sz="4800" b="1" baseline="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dirty="0"/>
              <a:t>Title</a:t>
            </a:r>
          </a:p>
        </p:txBody>
      </p:sp>
    </p:spTree>
    <p:extLst>
      <p:ext uri="{BB962C8B-B14F-4D97-AF65-F5344CB8AC3E}">
        <p14:creationId xmlns:p14="http://schemas.microsoft.com/office/powerpoint/2010/main" val="1447089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Content with Chart">
    <p:spTree>
      <p:nvGrpSpPr>
        <p:cNvPr id="1" name=""/>
        <p:cNvGrpSpPr/>
        <p:nvPr/>
      </p:nvGrpSpPr>
      <p:grpSpPr>
        <a:xfrm>
          <a:off x="0" y="0"/>
          <a:ext cx="0" cy="0"/>
          <a:chOff x="0" y="0"/>
          <a:chExt cx="0" cy="0"/>
        </a:xfrm>
      </p:grpSpPr>
      <p:sp>
        <p:nvSpPr>
          <p:cNvPr id="8" name="Rectangle 7"/>
          <p:cNvSpPr/>
          <p:nvPr userDrawn="1"/>
        </p:nvSpPr>
        <p:spPr>
          <a:xfrm>
            <a:off x="0" y="0"/>
            <a:ext cx="12192000" cy="613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p:cNvSpPr>
            <a:spLocks noGrp="1"/>
          </p:cNvSpPr>
          <p:nvPr>
            <p:ph idx="1"/>
          </p:nvPr>
        </p:nvSpPr>
        <p:spPr>
          <a:xfrm>
            <a:off x="590868" y="1807209"/>
            <a:ext cx="4657498" cy="4873625"/>
          </a:xfrm>
          <a:prstGeom prst="rect">
            <a:avLst/>
          </a:prstGeom>
        </p:spPr>
        <p:txBody>
          <a:bodyPr/>
          <a:lstStyle>
            <a:lvl1pPr>
              <a:defRPr sz="3200">
                <a:latin typeface="Century Gothic" panose="020B0502020202020204" pitchFamily="34" charset="0"/>
              </a:defRPr>
            </a:lvl1pPr>
            <a:lvl2pPr>
              <a:defRPr sz="2800">
                <a:latin typeface="Century Gothic" panose="020B0502020202020204" pitchFamily="34" charset="0"/>
              </a:defRPr>
            </a:lvl2pPr>
            <a:lvl3pPr>
              <a:defRPr sz="2400">
                <a:latin typeface="Century Gothic" panose="020B0502020202020204" pitchFamily="34" charset="0"/>
              </a:defRPr>
            </a:lvl3pPr>
            <a:lvl4pPr>
              <a:defRPr sz="2000">
                <a:latin typeface="Century Gothic" panose="020B0502020202020204" pitchFamily="34" charset="0"/>
              </a:defRPr>
            </a:lvl4pPr>
            <a:lvl5pPr>
              <a:defRPr sz="2000">
                <a:latin typeface="Century Gothic" panose="020B0502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hart Placeholder 11"/>
          <p:cNvSpPr>
            <a:spLocks noGrp="1"/>
          </p:cNvSpPr>
          <p:nvPr>
            <p:ph type="chart" sz="quarter" idx="10"/>
          </p:nvPr>
        </p:nvSpPr>
        <p:spPr>
          <a:xfrm>
            <a:off x="6415541" y="1807210"/>
            <a:ext cx="4412115" cy="4873625"/>
          </a:xfrm>
          <a:prstGeom prst="rect">
            <a:avLst/>
          </a:prstGeom>
        </p:spPr>
        <p:txBody>
          <a:bodyPr/>
          <a:lstStyle>
            <a:lvl1pPr>
              <a:defRPr>
                <a:latin typeface="Century Gothic" panose="020B0502020202020204" pitchFamily="34" charset="0"/>
              </a:defRPr>
            </a:lvl1pPr>
          </a:lstStyle>
          <a:p>
            <a:endParaRPr lang="en-GB" dirty="0"/>
          </a:p>
        </p:txBody>
      </p:sp>
      <p:sp>
        <p:nvSpPr>
          <p:cNvPr id="11"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pic>
        <p:nvPicPr>
          <p:cNvPr id="10" name="Picture 9" descr="A picture containing clock&#10;&#10;Description generated with high confidence">
            <a:extLst>
              <a:ext uri="{FF2B5EF4-FFF2-40B4-BE49-F238E27FC236}">
                <a16:creationId xmlns:a16="http://schemas.microsoft.com/office/drawing/2014/main" id="{1A4BA415-DC4D-4156-973D-CA1CABE0AB9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pic>
        <p:nvPicPr>
          <p:cNvPr id="14" name="Picture 13" descr="A picture containing clipart&#10;&#10;Description generated with high confidence">
            <a:extLst>
              <a:ext uri="{FF2B5EF4-FFF2-40B4-BE49-F238E27FC236}">
                <a16:creationId xmlns:a16="http://schemas.microsoft.com/office/drawing/2014/main" id="{30ABAA14-3AC0-4B4B-B2BB-9DE6BECC869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7018" y="234977"/>
            <a:ext cx="1536592" cy="144000"/>
          </a:xfrm>
          <a:prstGeom prst="rect">
            <a:avLst/>
          </a:prstGeom>
        </p:spPr>
      </p:pic>
    </p:spTree>
    <p:extLst>
      <p:ext uri="{BB962C8B-B14F-4D97-AF65-F5344CB8AC3E}">
        <p14:creationId xmlns:p14="http://schemas.microsoft.com/office/powerpoint/2010/main" val="382344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lue Title and Content">
    <p:spTree>
      <p:nvGrpSpPr>
        <p:cNvPr id="1" name=""/>
        <p:cNvGrpSpPr/>
        <p:nvPr/>
      </p:nvGrpSpPr>
      <p:grpSpPr>
        <a:xfrm>
          <a:off x="0" y="0"/>
          <a:ext cx="0" cy="0"/>
          <a:chOff x="0" y="0"/>
          <a:chExt cx="0" cy="0"/>
        </a:xfrm>
      </p:grpSpPr>
      <p:grpSp>
        <p:nvGrpSpPr>
          <p:cNvPr id="11" name="Group 10"/>
          <p:cNvGrpSpPr/>
          <p:nvPr userDrawn="1"/>
        </p:nvGrpSpPr>
        <p:grpSpPr>
          <a:xfrm>
            <a:off x="0" y="0"/>
            <a:ext cx="12192000" cy="6735897"/>
            <a:chOff x="0" y="0"/>
            <a:chExt cx="12192000" cy="6735897"/>
          </a:xfrm>
        </p:grpSpPr>
        <p:grpSp>
          <p:nvGrpSpPr>
            <p:cNvPr id="7" name="Group 6"/>
            <p:cNvGrpSpPr/>
            <p:nvPr userDrawn="1"/>
          </p:nvGrpSpPr>
          <p:grpSpPr>
            <a:xfrm>
              <a:off x="0" y="0"/>
              <a:ext cx="12192000" cy="613954"/>
              <a:chOff x="0" y="0"/>
              <a:chExt cx="12192000" cy="613954"/>
            </a:xfrm>
          </p:grpSpPr>
          <p:sp>
            <p:nvSpPr>
              <p:cNvPr id="8" name="Rectangle 7"/>
              <p:cNvSpPr/>
              <p:nvPr userDrawn="1"/>
            </p:nvSpPr>
            <p:spPr>
              <a:xfrm>
                <a:off x="0" y="0"/>
                <a:ext cx="12192000" cy="6139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9420" y="189411"/>
                <a:ext cx="2497376" cy="235131"/>
              </a:xfrm>
              <a:prstGeom prst="rect">
                <a:avLst/>
              </a:prstGeom>
            </p:spPr>
          </p:pic>
        </p:grpSp>
        <p:pic>
          <p:nvPicPr>
            <p:cNvPr id="10" name="Picture 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513457" y="6175148"/>
              <a:ext cx="560749" cy="560749"/>
            </a:xfrm>
            <a:prstGeom prst="rect">
              <a:avLst/>
            </a:prstGeom>
          </p:spPr>
        </p:pic>
      </p:grpSp>
      <p:sp>
        <p:nvSpPr>
          <p:cNvPr id="12"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sp>
        <p:nvSpPr>
          <p:cNvPr id="13" name="Content Placeholder 2"/>
          <p:cNvSpPr>
            <a:spLocks noGrp="1"/>
          </p:cNvSpPr>
          <p:nvPr>
            <p:ph idx="1"/>
          </p:nvPr>
        </p:nvSpPr>
        <p:spPr>
          <a:xfrm>
            <a:off x="249420" y="1412111"/>
            <a:ext cx="5730966" cy="5009709"/>
          </a:xfrm>
          <a:prstGeom prst="rect">
            <a:avLst/>
          </a:prstGeom>
        </p:spPr>
        <p:txBody>
          <a:bodyPr/>
          <a:lstStyle>
            <a:lvl1pPr marL="228600" indent="-228600">
              <a:buFontTx/>
              <a:buBlip>
                <a:blip r:embed="rId4"/>
              </a:buBlip>
              <a:defRPr sz="2800">
                <a:latin typeface="Century Gothic" panose="020B0502020202020204" pitchFamily="34" charset="0"/>
              </a:defRPr>
            </a:lvl1pPr>
            <a:lvl2pPr marL="685800" indent="-228600">
              <a:buFontTx/>
              <a:buBlip>
                <a:blip r:embed="rId4"/>
              </a:buBlip>
              <a:defRPr>
                <a:latin typeface="Century Gothic" panose="020B0502020202020204" pitchFamily="34" charset="0"/>
              </a:defRPr>
            </a:lvl2pPr>
            <a:lvl3pPr marL="1143000" indent="-228600">
              <a:buFontTx/>
              <a:buBlip>
                <a:blip r:embed="rId4"/>
              </a:buBlip>
              <a:defRPr>
                <a:latin typeface="Century Gothic" panose="020B0502020202020204" pitchFamily="34" charset="0"/>
              </a:defRPr>
            </a:lvl3pPr>
            <a:lvl4pPr marL="1600200" indent="-228600">
              <a:buFontTx/>
              <a:buBlip>
                <a:blip r:embed="rId4"/>
              </a:buBlip>
              <a:defRPr>
                <a:latin typeface="Century Gothic" panose="020B0502020202020204" pitchFamily="34" charset="0"/>
              </a:defRPr>
            </a:lvl4pPr>
            <a:lvl5pPr marL="2057400" indent="-228600">
              <a:buFontTx/>
              <a:buBlip>
                <a:blip r:embed="rId4"/>
              </a:buBlip>
              <a:defRPr>
                <a:latin typeface="Century Gothic" panose="020B0502020202020204" pitchFamily="34" charset="0"/>
              </a:defRPr>
            </a:lvl5pPr>
          </a:lstStyle>
          <a:p>
            <a:pPr lvl="0"/>
            <a:r>
              <a:rPr lang="en-US" dirty="0"/>
              <a:t>Edit Master text styles</a:t>
            </a:r>
          </a:p>
        </p:txBody>
      </p:sp>
      <p:sp>
        <p:nvSpPr>
          <p:cNvPr id="14" name="Content Placeholder 11"/>
          <p:cNvSpPr>
            <a:spLocks noGrp="1"/>
          </p:cNvSpPr>
          <p:nvPr>
            <p:ph sz="quarter" idx="10"/>
          </p:nvPr>
        </p:nvSpPr>
        <p:spPr>
          <a:xfrm>
            <a:off x="6180138" y="1492250"/>
            <a:ext cx="5138737" cy="4929188"/>
          </a:xfrm>
          <a:prstGeom prst="rect">
            <a:avLst/>
          </a:prstGeom>
        </p:spPr>
        <p:txBody>
          <a:bodyPr/>
          <a:lstStyle>
            <a:lvl1pPr marL="0" indent="0">
              <a:buNone/>
              <a:defRPr baseline="0"/>
            </a:lvl1pPr>
          </a:lstStyle>
          <a:p>
            <a:pPr lvl="0"/>
            <a:endParaRPr lang="en-GB" dirty="0"/>
          </a:p>
        </p:txBody>
      </p:sp>
    </p:spTree>
    <p:extLst>
      <p:ext uri="{BB962C8B-B14F-4D97-AF65-F5344CB8AC3E}">
        <p14:creationId xmlns:p14="http://schemas.microsoft.com/office/powerpoint/2010/main" val="2773933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ue 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353800" y="6176963"/>
            <a:ext cx="560749" cy="560749"/>
          </a:xfrm>
          <a:prstGeom prst="rect">
            <a:avLst/>
          </a:prstGeom>
        </p:spPr>
      </p:pic>
      <p:sp>
        <p:nvSpPr>
          <p:cNvPr id="6" name="Rectangle 5"/>
          <p:cNvSpPr/>
          <p:nvPr userDrawn="1"/>
        </p:nvSpPr>
        <p:spPr>
          <a:xfrm>
            <a:off x="0" y="0"/>
            <a:ext cx="12192000" cy="6139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49420" y="189411"/>
            <a:ext cx="2497376" cy="235131"/>
          </a:xfrm>
          <a:prstGeom prst="rect">
            <a:avLst/>
          </a:prstGeom>
        </p:spPr>
      </p:pic>
      <p:sp>
        <p:nvSpPr>
          <p:cNvPr id="10"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spTree>
    <p:extLst>
      <p:ext uri="{BB962C8B-B14F-4D97-AF65-F5344CB8AC3E}">
        <p14:creationId xmlns:p14="http://schemas.microsoft.com/office/powerpoint/2010/main" val="241524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nk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sp>
        <p:nvSpPr>
          <p:cNvPr id="3" name="Content Placeholder 2"/>
          <p:cNvSpPr>
            <a:spLocks noGrp="1"/>
          </p:cNvSpPr>
          <p:nvPr>
            <p:ph idx="1"/>
          </p:nvPr>
        </p:nvSpPr>
        <p:spPr>
          <a:xfrm>
            <a:off x="249420" y="1492250"/>
            <a:ext cx="5730966" cy="4929570"/>
          </a:xfrm>
          <a:prstGeom prst="rect">
            <a:avLst/>
          </a:prstGeom>
        </p:spPr>
        <p:txBody>
          <a:bodyPr/>
          <a:lstStyle>
            <a:lvl1pPr marL="324000" indent="-324000">
              <a:buFont typeface="Arial" panose="020B0604020202020204" pitchFamily="34" charset="0"/>
              <a:buChar char="•"/>
              <a:defRPr sz="2800">
                <a:latin typeface="Century Gothic" panose="020B0502020202020204" pitchFamily="34" charset="0"/>
              </a:defRPr>
            </a:lvl1pPr>
            <a:lvl2pPr marL="685800" indent="-228600">
              <a:buFontTx/>
              <a:buBlip>
                <a:blip r:embed="rId2"/>
              </a:buBlip>
              <a:defRPr>
                <a:latin typeface="Century Gothic" panose="020B0502020202020204" pitchFamily="34" charset="0"/>
              </a:defRPr>
            </a:lvl2pPr>
            <a:lvl3pPr marL="1143000" indent="-228600">
              <a:buFontTx/>
              <a:buBlip>
                <a:blip r:embed="rId2"/>
              </a:buBlip>
              <a:defRPr>
                <a:latin typeface="Century Gothic" panose="020B0502020202020204" pitchFamily="34" charset="0"/>
              </a:defRPr>
            </a:lvl3pPr>
            <a:lvl4pPr marL="1600200" indent="-228600">
              <a:buFontTx/>
              <a:buBlip>
                <a:blip r:embed="rId2"/>
              </a:buBlip>
              <a:defRPr>
                <a:latin typeface="Century Gothic" panose="020B0502020202020204" pitchFamily="34" charset="0"/>
              </a:defRPr>
            </a:lvl4pPr>
            <a:lvl5pPr marL="2057400" indent="-228600">
              <a:buFontTx/>
              <a:buBlip>
                <a:blip r:embed="rId2"/>
              </a:buBlip>
              <a:defRPr>
                <a:latin typeface="Century Gothic" panose="020B0502020202020204" pitchFamily="34" charset="0"/>
              </a:defRPr>
            </a:lvl5pPr>
          </a:lstStyle>
          <a:p>
            <a:pPr lvl="0"/>
            <a:r>
              <a:rPr lang="en-US" dirty="0"/>
              <a:t>Edit Master text styles</a:t>
            </a:r>
          </a:p>
        </p:txBody>
      </p:sp>
      <p:sp>
        <p:nvSpPr>
          <p:cNvPr id="8" name="Rectangle 7"/>
          <p:cNvSpPr/>
          <p:nvPr userDrawn="1"/>
        </p:nvSpPr>
        <p:spPr>
          <a:xfrm>
            <a:off x="0" y="0"/>
            <a:ext cx="12192000" cy="613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11"/>
          <p:cNvSpPr>
            <a:spLocks noGrp="1"/>
          </p:cNvSpPr>
          <p:nvPr>
            <p:ph sz="quarter" idx="10"/>
          </p:nvPr>
        </p:nvSpPr>
        <p:spPr>
          <a:xfrm>
            <a:off x="6180138" y="1492250"/>
            <a:ext cx="5138737" cy="4929188"/>
          </a:xfrm>
          <a:prstGeom prst="rect">
            <a:avLst/>
          </a:prstGeom>
        </p:spPr>
        <p:txBody>
          <a:bodyPr/>
          <a:lstStyle>
            <a:lvl1pPr marL="0" indent="0">
              <a:buNone/>
              <a:defRPr baseline="0"/>
            </a:lvl1pPr>
          </a:lstStyle>
          <a:p>
            <a:pPr lvl="0"/>
            <a:endParaRPr lang="en-GB" dirty="0"/>
          </a:p>
        </p:txBody>
      </p:sp>
      <p:pic>
        <p:nvPicPr>
          <p:cNvPr id="6" name="Picture 5" descr="A picture containing clock&#10;&#10;Description generated with high confidence">
            <a:extLst>
              <a:ext uri="{FF2B5EF4-FFF2-40B4-BE49-F238E27FC236}">
                <a16:creationId xmlns:a16="http://schemas.microsoft.com/office/drawing/2014/main" id="{67BE277E-9F39-4C77-98CE-03F1C44BB4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pic>
        <p:nvPicPr>
          <p:cNvPr id="11" name="Picture 10" descr="A picture containing clipart&#10;&#10;Description generated with high confidence">
            <a:extLst>
              <a:ext uri="{FF2B5EF4-FFF2-40B4-BE49-F238E27FC236}">
                <a16:creationId xmlns:a16="http://schemas.microsoft.com/office/drawing/2014/main" id="{D3866E2E-28B8-48DD-8758-FFA281C9186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57018" y="234977"/>
            <a:ext cx="1536592" cy="144000"/>
          </a:xfrm>
          <a:prstGeom prst="rect">
            <a:avLst/>
          </a:prstGeom>
        </p:spPr>
      </p:pic>
    </p:spTree>
    <p:extLst>
      <p:ext uri="{BB962C8B-B14F-4D97-AF65-F5344CB8AC3E}">
        <p14:creationId xmlns:p14="http://schemas.microsoft.com/office/powerpoint/2010/main" val="6567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Title and Content">
    <p:spTree>
      <p:nvGrpSpPr>
        <p:cNvPr id="1" name=""/>
        <p:cNvGrpSpPr/>
        <p:nvPr/>
      </p:nvGrpSpPr>
      <p:grpSpPr>
        <a:xfrm>
          <a:off x="0" y="0"/>
          <a:ext cx="0" cy="0"/>
          <a:chOff x="0" y="0"/>
          <a:chExt cx="0" cy="0"/>
        </a:xfrm>
      </p:grpSpPr>
      <p:sp>
        <p:nvSpPr>
          <p:cNvPr id="8" name="Rectangle 7"/>
          <p:cNvSpPr/>
          <p:nvPr userDrawn="1"/>
        </p:nvSpPr>
        <p:spPr>
          <a:xfrm>
            <a:off x="0" y="0"/>
            <a:ext cx="12192000" cy="613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sp>
        <p:nvSpPr>
          <p:cNvPr id="13" name="Content Placeholder 2"/>
          <p:cNvSpPr>
            <a:spLocks noGrp="1"/>
          </p:cNvSpPr>
          <p:nvPr>
            <p:ph idx="1"/>
          </p:nvPr>
        </p:nvSpPr>
        <p:spPr>
          <a:xfrm>
            <a:off x="249420" y="1492250"/>
            <a:ext cx="5730966" cy="4929570"/>
          </a:xfrm>
          <a:prstGeom prst="rect">
            <a:avLst/>
          </a:prstGeom>
        </p:spPr>
        <p:txBody>
          <a:bodyPr/>
          <a:lstStyle>
            <a:lvl1pPr marL="324000" indent="-324000">
              <a:buFont typeface="Arial" panose="020B0604020202020204" pitchFamily="34" charset="0"/>
              <a:buChar char="•"/>
              <a:defRPr sz="2800">
                <a:latin typeface="Century Gothic" panose="020B0502020202020204" pitchFamily="34" charset="0"/>
              </a:defRPr>
            </a:lvl1pPr>
            <a:lvl2pPr marL="685800" indent="-228600">
              <a:buFontTx/>
              <a:buBlip>
                <a:blip r:embed="rId2"/>
              </a:buBlip>
              <a:defRPr>
                <a:latin typeface="Century Gothic" panose="020B0502020202020204" pitchFamily="34" charset="0"/>
              </a:defRPr>
            </a:lvl2pPr>
            <a:lvl3pPr marL="1143000" indent="-228600">
              <a:buFontTx/>
              <a:buBlip>
                <a:blip r:embed="rId2"/>
              </a:buBlip>
              <a:defRPr>
                <a:latin typeface="Century Gothic" panose="020B0502020202020204" pitchFamily="34" charset="0"/>
              </a:defRPr>
            </a:lvl3pPr>
            <a:lvl4pPr marL="1600200" indent="-228600">
              <a:buFontTx/>
              <a:buBlip>
                <a:blip r:embed="rId2"/>
              </a:buBlip>
              <a:defRPr>
                <a:latin typeface="Century Gothic" panose="020B0502020202020204" pitchFamily="34" charset="0"/>
              </a:defRPr>
            </a:lvl4pPr>
            <a:lvl5pPr marL="2057400" indent="-228600">
              <a:buFontTx/>
              <a:buBlip>
                <a:blip r:embed="rId2"/>
              </a:buBlip>
              <a:defRPr>
                <a:latin typeface="Century Gothic" panose="020B0502020202020204" pitchFamily="34" charset="0"/>
              </a:defRPr>
            </a:lvl5pPr>
          </a:lstStyle>
          <a:p>
            <a:pPr lvl="0"/>
            <a:r>
              <a:rPr lang="en-US" dirty="0"/>
              <a:t>Edit Master text styles</a:t>
            </a:r>
          </a:p>
        </p:txBody>
      </p:sp>
      <p:sp>
        <p:nvSpPr>
          <p:cNvPr id="14" name="Content Placeholder 11"/>
          <p:cNvSpPr>
            <a:spLocks noGrp="1"/>
          </p:cNvSpPr>
          <p:nvPr>
            <p:ph sz="quarter" idx="10"/>
          </p:nvPr>
        </p:nvSpPr>
        <p:spPr>
          <a:xfrm>
            <a:off x="6180138" y="1492250"/>
            <a:ext cx="5138737" cy="4929188"/>
          </a:xfrm>
          <a:prstGeom prst="rect">
            <a:avLst/>
          </a:prstGeom>
        </p:spPr>
        <p:txBody>
          <a:bodyPr/>
          <a:lstStyle>
            <a:lvl1pPr marL="0" indent="0">
              <a:buNone/>
              <a:defRPr baseline="0"/>
            </a:lvl1pPr>
          </a:lstStyle>
          <a:p>
            <a:pPr lvl="0"/>
            <a:endParaRPr lang="en-GB" dirty="0"/>
          </a:p>
        </p:txBody>
      </p:sp>
      <p:pic>
        <p:nvPicPr>
          <p:cNvPr id="10" name="Picture 9" descr="A picture containing clock&#10;&#10;Description generated with high confidence">
            <a:extLst>
              <a:ext uri="{FF2B5EF4-FFF2-40B4-BE49-F238E27FC236}">
                <a16:creationId xmlns:a16="http://schemas.microsoft.com/office/drawing/2014/main" id="{21E344CA-2D6E-4FD2-B9D3-F69629DC33C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pic>
        <p:nvPicPr>
          <p:cNvPr id="11" name="Picture 10" descr="A picture containing clipart&#10;&#10;Description generated with high confidence">
            <a:extLst>
              <a:ext uri="{FF2B5EF4-FFF2-40B4-BE49-F238E27FC236}">
                <a16:creationId xmlns:a16="http://schemas.microsoft.com/office/drawing/2014/main" id="{864C98F6-610C-4584-82EF-1757BB5E6E32}"/>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57018" y="234977"/>
            <a:ext cx="1536592" cy="144000"/>
          </a:xfrm>
          <a:prstGeom prst="rect">
            <a:avLst/>
          </a:prstGeom>
        </p:spPr>
      </p:pic>
    </p:spTree>
    <p:extLst>
      <p:ext uri="{BB962C8B-B14F-4D97-AF65-F5344CB8AC3E}">
        <p14:creationId xmlns:p14="http://schemas.microsoft.com/office/powerpoint/2010/main" val="381289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nk Blank">
    <p:spTree>
      <p:nvGrpSpPr>
        <p:cNvPr id="1" name=""/>
        <p:cNvGrpSpPr/>
        <p:nvPr/>
      </p:nvGrpSpPr>
      <p:grpSpPr>
        <a:xfrm>
          <a:off x="0" y="0"/>
          <a:ext cx="0" cy="0"/>
          <a:chOff x="0" y="0"/>
          <a:chExt cx="0" cy="0"/>
        </a:xfrm>
      </p:grpSpPr>
      <p:sp>
        <p:nvSpPr>
          <p:cNvPr id="6" name="Rectangle 5"/>
          <p:cNvSpPr/>
          <p:nvPr userDrawn="1"/>
        </p:nvSpPr>
        <p:spPr>
          <a:xfrm>
            <a:off x="0" y="0"/>
            <a:ext cx="12192000" cy="613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sp>
        <p:nvSpPr>
          <p:cNvPr id="9" name="Content Placeholder 2"/>
          <p:cNvSpPr>
            <a:spLocks noGrp="1"/>
          </p:cNvSpPr>
          <p:nvPr>
            <p:ph idx="1"/>
          </p:nvPr>
        </p:nvSpPr>
        <p:spPr>
          <a:xfrm>
            <a:off x="664609" y="1618122"/>
            <a:ext cx="10969565" cy="4369429"/>
          </a:xfrm>
          <a:prstGeom prst="rect">
            <a:avLst/>
          </a:prstGeom>
        </p:spPr>
        <p:txBody>
          <a:bodyPr/>
          <a:lstStyle>
            <a:lvl1pPr marL="324000" indent="-324000">
              <a:buFont typeface="Arial" panose="020B0604020202020204" pitchFamily="34" charset="0"/>
              <a:buChar char="•"/>
              <a:defRPr sz="2800">
                <a:latin typeface="Century Gothic" panose="020B0502020202020204" pitchFamily="34" charset="0"/>
              </a:defRPr>
            </a:lvl1pPr>
            <a:lvl2pPr marL="685800" indent="-228600">
              <a:buFontTx/>
              <a:buBlip>
                <a:blip r:embed="rId2"/>
              </a:buBlip>
              <a:defRPr>
                <a:latin typeface="Century Gothic" panose="020B0502020202020204" pitchFamily="34" charset="0"/>
              </a:defRPr>
            </a:lvl2pPr>
            <a:lvl3pPr marL="1143000" indent="-228600">
              <a:buFontTx/>
              <a:buBlip>
                <a:blip r:embed="rId2"/>
              </a:buBlip>
              <a:defRPr>
                <a:latin typeface="Century Gothic" panose="020B0502020202020204" pitchFamily="34" charset="0"/>
              </a:defRPr>
            </a:lvl3pPr>
            <a:lvl4pPr marL="1600200" indent="-228600">
              <a:buFontTx/>
              <a:buBlip>
                <a:blip r:embed="rId2"/>
              </a:buBlip>
              <a:defRPr>
                <a:latin typeface="Century Gothic" panose="020B0502020202020204" pitchFamily="34" charset="0"/>
              </a:defRPr>
            </a:lvl4pPr>
            <a:lvl5pPr marL="2057400" indent="-228600">
              <a:buFontTx/>
              <a:buBlip>
                <a:blip r:embed="rId2"/>
              </a:buBlip>
              <a:defRPr>
                <a:latin typeface="Century Gothic" panose="020B0502020202020204" pitchFamily="34" charset="0"/>
              </a:defRPr>
            </a:lvl5pPr>
          </a:lstStyle>
          <a:p>
            <a:pPr lvl="0"/>
            <a:r>
              <a:rPr lang="en-US" dirty="0"/>
              <a:t>Edit Master text styles</a:t>
            </a:r>
          </a:p>
        </p:txBody>
      </p:sp>
      <p:pic>
        <p:nvPicPr>
          <p:cNvPr id="11" name="Picture 10" descr="A picture containing clock&#10;&#10;Description generated with high confidence">
            <a:extLst>
              <a:ext uri="{FF2B5EF4-FFF2-40B4-BE49-F238E27FC236}">
                <a16:creationId xmlns:a16="http://schemas.microsoft.com/office/drawing/2014/main" id="{348FD66F-371A-44C4-9715-13A0B816CE0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pic>
        <p:nvPicPr>
          <p:cNvPr id="12" name="Picture 11" descr="A picture containing clipart&#10;&#10;Description generated with high confidence">
            <a:extLst>
              <a:ext uri="{FF2B5EF4-FFF2-40B4-BE49-F238E27FC236}">
                <a16:creationId xmlns:a16="http://schemas.microsoft.com/office/drawing/2014/main" id="{7D35CB70-5B61-4884-BA07-FE5102EEC25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57018" y="234977"/>
            <a:ext cx="1536592" cy="144000"/>
          </a:xfrm>
          <a:prstGeom prst="rect">
            <a:avLst/>
          </a:prstGeom>
        </p:spPr>
      </p:pic>
    </p:spTree>
    <p:extLst>
      <p:ext uri="{BB962C8B-B14F-4D97-AF65-F5344CB8AC3E}">
        <p14:creationId xmlns:p14="http://schemas.microsoft.com/office/powerpoint/2010/main" val="391011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lank">
    <p:spTree>
      <p:nvGrpSpPr>
        <p:cNvPr id="1" name=""/>
        <p:cNvGrpSpPr/>
        <p:nvPr/>
      </p:nvGrpSpPr>
      <p:grpSpPr>
        <a:xfrm>
          <a:off x="0" y="0"/>
          <a:ext cx="0" cy="0"/>
          <a:chOff x="0" y="0"/>
          <a:chExt cx="0" cy="0"/>
        </a:xfrm>
      </p:grpSpPr>
      <p:sp>
        <p:nvSpPr>
          <p:cNvPr id="6" name="Rectangle 5"/>
          <p:cNvSpPr/>
          <p:nvPr userDrawn="1"/>
        </p:nvSpPr>
        <p:spPr>
          <a:xfrm>
            <a:off x="0" y="0"/>
            <a:ext cx="12192000" cy="613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sp>
        <p:nvSpPr>
          <p:cNvPr id="8" name="Content Placeholder 2"/>
          <p:cNvSpPr>
            <a:spLocks noGrp="1"/>
          </p:cNvSpPr>
          <p:nvPr>
            <p:ph idx="1"/>
          </p:nvPr>
        </p:nvSpPr>
        <p:spPr>
          <a:xfrm>
            <a:off x="664609" y="1618122"/>
            <a:ext cx="10969565" cy="4369429"/>
          </a:xfrm>
          <a:prstGeom prst="rect">
            <a:avLst/>
          </a:prstGeom>
        </p:spPr>
        <p:txBody>
          <a:bodyPr/>
          <a:lstStyle>
            <a:lvl1pPr marL="324000" indent="-324000">
              <a:buFont typeface="Arial" panose="020B0604020202020204" pitchFamily="34" charset="0"/>
              <a:buChar char="•"/>
              <a:defRPr sz="2800">
                <a:latin typeface="Century Gothic" panose="020B0502020202020204" pitchFamily="34" charset="0"/>
              </a:defRPr>
            </a:lvl1pPr>
            <a:lvl2pPr marL="685800" indent="-228600">
              <a:buFontTx/>
              <a:buBlip>
                <a:blip r:embed="rId2"/>
              </a:buBlip>
              <a:defRPr>
                <a:latin typeface="Century Gothic" panose="020B0502020202020204" pitchFamily="34" charset="0"/>
              </a:defRPr>
            </a:lvl2pPr>
            <a:lvl3pPr marL="1143000" indent="-228600">
              <a:buFontTx/>
              <a:buBlip>
                <a:blip r:embed="rId2"/>
              </a:buBlip>
              <a:defRPr>
                <a:latin typeface="Century Gothic" panose="020B0502020202020204" pitchFamily="34" charset="0"/>
              </a:defRPr>
            </a:lvl3pPr>
            <a:lvl4pPr marL="1600200" indent="-228600">
              <a:buFontTx/>
              <a:buBlip>
                <a:blip r:embed="rId2"/>
              </a:buBlip>
              <a:defRPr>
                <a:latin typeface="Century Gothic" panose="020B0502020202020204" pitchFamily="34" charset="0"/>
              </a:defRPr>
            </a:lvl4pPr>
            <a:lvl5pPr marL="2057400" indent="-228600">
              <a:buFontTx/>
              <a:buBlip>
                <a:blip r:embed="rId2"/>
              </a:buBlip>
              <a:defRPr>
                <a:latin typeface="Century Gothic" panose="020B0502020202020204" pitchFamily="34" charset="0"/>
              </a:defRPr>
            </a:lvl5pPr>
          </a:lstStyle>
          <a:p>
            <a:pPr lvl="0"/>
            <a:r>
              <a:rPr lang="en-US" dirty="0"/>
              <a:t>Edit Master text styles</a:t>
            </a:r>
          </a:p>
        </p:txBody>
      </p:sp>
      <p:pic>
        <p:nvPicPr>
          <p:cNvPr id="11" name="Picture 10" descr="A picture containing clock&#10;&#10;Description generated with high confidence">
            <a:extLst>
              <a:ext uri="{FF2B5EF4-FFF2-40B4-BE49-F238E27FC236}">
                <a16:creationId xmlns:a16="http://schemas.microsoft.com/office/drawing/2014/main" id="{62B5996A-E24E-46FC-820B-782C765281E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pic>
        <p:nvPicPr>
          <p:cNvPr id="12" name="Picture 11" descr="A picture containing clipart&#10;&#10;Description generated with high confidence">
            <a:extLst>
              <a:ext uri="{FF2B5EF4-FFF2-40B4-BE49-F238E27FC236}">
                <a16:creationId xmlns:a16="http://schemas.microsoft.com/office/drawing/2014/main" id="{7449893C-E22C-48D3-9433-860D3861DF4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57018" y="234977"/>
            <a:ext cx="1536592" cy="144000"/>
          </a:xfrm>
          <a:prstGeom prst="rect">
            <a:avLst/>
          </a:prstGeom>
        </p:spPr>
      </p:pic>
    </p:spTree>
    <p:extLst>
      <p:ext uri="{BB962C8B-B14F-4D97-AF65-F5344CB8AC3E}">
        <p14:creationId xmlns:p14="http://schemas.microsoft.com/office/powerpoint/2010/main" val="280036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a:prstGeom prst="rect">
            <a:avLst/>
          </a:prstGeom>
        </p:spPr>
        <p:txBody>
          <a:bodyPr/>
          <a:lstStyle/>
          <a:p>
            <a:endParaRPr lang="en-GB" dirty="0"/>
          </a:p>
        </p:txBody>
      </p:sp>
      <p:sp>
        <p:nvSpPr>
          <p:cNvPr id="3" name="Text Placeholder 2"/>
          <p:cNvSpPr>
            <a:spLocks noGrp="1"/>
          </p:cNvSpPr>
          <p:nvPr>
            <p:ph type="body" sz="quarter" idx="11" hasCustomPrompt="1"/>
          </p:nvPr>
        </p:nvSpPr>
        <p:spPr>
          <a:xfrm>
            <a:off x="1398587" y="1633799"/>
            <a:ext cx="4087813" cy="646331"/>
          </a:xfrm>
          <a:prstGeom prst="rect">
            <a:avLst/>
          </a:prstGeom>
        </p:spPr>
        <p:txBody>
          <a:bodyPr>
            <a:spAutoFit/>
          </a:bodyPr>
          <a:lstStyle>
            <a:lvl1pPr marL="0" indent="0">
              <a:buNone/>
              <a:defRPr sz="4000" b="1"/>
            </a:lvl1pPr>
            <a:lvl2pPr marL="457200" indent="0">
              <a:buNone/>
              <a:defRPr sz="4000" b="1"/>
            </a:lvl2pPr>
            <a:lvl3pPr marL="914400" indent="0">
              <a:buNone/>
              <a:defRPr sz="4000" b="1"/>
            </a:lvl3pPr>
            <a:lvl4pPr marL="1371600" indent="0">
              <a:buNone/>
              <a:defRPr sz="4000" b="1"/>
            </a:lvl4pPr>
            <a:lvl5pPr marL="1828800" indent="0">
              <a:buNone/>
              <a:defRPr sz="4000" b="1"/>
            </a:lvl5pPr>
          </a:lstStyle>
          <a:p>
            <a:pPr lvl="0"/>
            <a:r>
              <a:rPr lang="en-US" dirty="0"/>
              <a:t>Subheading</a:t>
            </a:r>
            <a:endParaRPr lang="en-GB" dirty="0"/>
          </a:p>
        </p:txBody>
      </p:sp>
      <p:pic>
        <p:nvPicPr>
          <p:cNvPr id="4" name="Picture 3" descr="A picture containing clock&#10;&#10;Description generated with high confidence">
            <a:extLst>
              <a:ext uri="{FF2B5EF4-FFF2-40B4-BE49-F238E27FC236}">
                <a16:creationId xmlns:a16="http://schemas.microsoft.com/office/drawing/2014/main" id="{47D7B09B-8934-486C-B498-1814421403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spTree>
    <p:extLst>
      <p:ext uri="{BB962C8B-B14F-4D97-AF65-F5344CB8AC3E}">
        <p14:creationId xmlns:p14="http://schemas.microsoft.com/office/powerpoint/2010/main" val="344121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nk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319" y="2059418"/>
            <a:ext cx="5181600" cy="4351338"/>
          </a:xfrm>
          <a:prstGeom prst="rect">
            <a:avLst/>
          </a:prstGeom>
        </p:spPr>
        <p:txBody>
          <a:bodyPr/>
          <a:lstStyle>
            <a:lvl1pPr marL="228600" indent="-228600">
              <a:buFont typeface="Arial" panose="020B0604020202020204" pitchFamily="34" charset="0"/>
              <a:buChar char="•"/>
              <a:defRPr>
                <a:latin typeface="Century Gothic" panose="020B0502020202020204" pitchFamily="34" charset="0"/>
              </a:defRPr>
            </a:lvl1pPr>
            <a:lvl2pPr marL="685800" indent="-228600">
              <a:buFont typeface="Arial" panose="020B0604020202020204" pitchFamily="34" charset="0"/>
              <a:buChar char="•"/>
              <a:defRPr>
                <a:latin typeface="Century Gothic" panose="020B0502020202020204" pitchFamily="34" charset="0"/>
              </a:defRPr>
            </a:lvl2pPr>
            <a:lvl3pPr marL="1143000" indent="-228600">
              <a:buFont typeface="Arial" panose="020B0604020202020204" pitchFamily="34" charset="0"/>
              <a:buChar char="•"/>
              <a:defRPr>
                <a:latin typeface="Century Gothic" panose="020B0502020202020204" pitchFamily="34" charset="0"/>
              </a:defRPr>
            </a:lvl3pPr>
            <a:lvl4pPr marL="1600200" indent="-228600">
              <a:buFont typeface="Arial" panose="020B0604020202020204" pitchFamily="34" charset="0"/>
              <a:buChar char="•"/>
              <a:defRPr>
                <a:latin typeface="Century Gothic" panose="020B0502020202020204" pitchFamily="34" charset="0"/>
              </a:defRPr>
            </a:lvl4pPr>
            <a:lvl5pPr marL="2057400" indent="-228600">
              <a:buFont typeface="Arial" panose="020B0604020202020204" pitchFamily="34" charset="0"/>
              <a:buChar cha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Rectangle 8"/>
          <p:cNvSpPr/>
          <p:nvPr userDrawn="1"/>
        </p:nvSpPr>
        <p:spPr>
          <a:xfrm>
            <a:off x="0" y="0"/>
            <a:ext cx="12192000" cy="613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tle 1"/>
          <p:cNvSpPr txBox="1">
            <a:spLocks/>
          </p:cNvSpPr>
          <p:nvPr userDrawn="1"/>
        </p:nvSpPr>
        <p:spPr>
          <a:xfrm>
            <a:off x="6666660" y="819965"/>
            <a:ext cx="5127171" cy="1034962"/>
          </a:xfrm>
          <a:prstGeom prst="rect">
            <a:avLst/>
          </a:prstGeom>
        </p:spPr>
        <p:txBody>
          <a:bodyPr/>
          <a:lstStyle>
            <a:lvl1pPr algn="r" defTabSz="914400" rtl="0" eaLnBrk="1" latinLnBrk="0" hangingPunct="1">
              <a:lnSpc>
                <a:spcPct val="90000"/>
              </a:lnSpc>
              <a:spcBef>
                <a:spcPct val="0"/>
              </a:spcBef>
              <a:buNone/>
              <a:defRPr sz="3600" b="1" kern="1200">
                <a:solidFill>
                  <a:schemeClr val="accent5"/>
                </a:solidFill>
                <a:latin typeface="Century Gothic" panose="020B0502020202020204" pitchFamily="34" charset="0"/>
                <a:ea typeface="+mj-ea"/>
                <a:cs typeface="+mj-cs"/>
              </a:defRPr>
            </a:lvl1pPr>
          </a:lstStyle>
          <a:p>
            <a:endParaRPr lang="en-GB" dirty="0">
              <a:solidFill>
                <a:schemeClr val="accent1"/>
              </a:solidFill>
            </a:endParaRPr>
          </a:p>
        </p:txBody>
      </p:sp>
      <p:sp>
        <p:nvSpPr>
          <p:cNvPr id="12" name="Content Placeholder 2"/>
          <p:cNvSpPr>
            <a:spLocks noGrp="1"/>
          </p:cNvSpPr>
          <p:nvPr>
            <p:ph sz="half" idx="10"/>
          </p:nvPr>
        </p:nvSpPr>
        <p:spPr>
          <a:xfrm>
            <a:off x="6096000" y="2059418"/>
            <a:ext cx="5181600" cy="4351338"/>
          </a:xfrm>
          <a:prstGeom prst="rect">
            <a:avLst/>
          </a:prstGeom>
        </p:spPr>
        <p:txBody>
          <a:bodyPr/>
          <a:lstStyle>
            <a:lvl1pPr marL="228600" indent="-228600">
              <a:buFont typeface="Arial" panose="020B0604020202020204" pitchFamily="34" charset="0"/>
              <a:buChar char="•"/>
              <a:defRPr>
                <a:latin typeface="Century Gothic" panose="020B0502020202020204" pitchFamily="34" charset="0"/>
              </a:defRPr>
            </a:lvl1pPr>
            <a:lvl2pPr marL="685800" indent="-228600">
              <a:buFont typeface="Arial" panose="020B0604020202020204" pitchFamily="34" charset="0"/>
              <a:buChar char="•"/>
              <a:defRPr>
                <a:latin typeface="Century Gothic" panose="020B0502020202020204" pitchFamily="34" charset="0"/>
              </a:defRPr>
            </a:lvl2pPr>
            <a:lvl3pPr marL="1143000" indent="-228600">
              <a:buFont typeface="Arial" panose="020B0604020202020204" pitchFamily="34" charset="0"/>
              <a:buChar char="•"/>
              <a:defRPr>
                <a:latin typeface="Century Gothic" panose="020B0502020202020204" pitchFamily="34" charset="0"/>
              </a:defRPr>
            </a:lvl3pPr>
            <a:lvl4pPr marL="1600200" indent="-228600">
              <a:buFont typeface="Arial" panose="020B0604020202020204" pitchFamily="34" charset="0"/>
              <a:buChar char="•"/>
              <a:defRPr>
                <a:latin typeface="Century Gothic" panose="020B0502020202020204" pitchFamily="34" charset="0"/>
              </a:defRPr>
            </a:lvl4pPr>
            <a:lvl5pPr marL="2057400" indent="-228600">
              <a:buFont typeface="Arial" panose="020B0604020202020204" pitchFamily="34" charset="0"/>
              <a:buChar cha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pic>
        <p:nvPicPr>
          <p:cNvPr id="15" name="Picture 14" descr="A picture containing clock&#10;&#10;Description generated with high confidence">
            <a:extLst>
              <a:ext uri="{FF2B5EF4-FFF2-40B4-BE49-F238E27FC236}">
                <a16:creationId xmlns:a16="http://schemas.microsoft.com/office/drawing/2014/main" id="{99CF6EFA-B740-488A-A35A-69598F0B63D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pic>
        <p:nvPicPr>
          <p:cNvPr id="16" name="Picture 15" descr="A picture containing clipart&#10;&#10;Description generated with high confidence">
            <a:extLst>
              <a:ext uri="{FF2B5EF4-FFF2-40B4-BE49-F238E27FC236}">
                <a16:creationId xmlns:a16="http://schemas.microsoft.com/office/drawing/2014/main" id="{8D02523C-588A-4429-8776-E5427FCBA9D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7018" y="234977"/>
            <a:ext cx="1536592" cy="144000"/>
          </a:xfrm>
          <a:prstGeom prst="rect">
            <a:avLst/>
          </a:prstGeom>
        </p:spPr>
      </p:pic>
    </p:spTree>
    <p:extLst>
      <p:ext uri="{BB962C8B-B14F-4D97-AF65-F5344CB8AC3E}">
        <p14:creationId xmlns:p14="http://schemas.microsoft.com/office/powerpoint/2010/main" val="2379457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nk Content with 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868" y="1807209"/>
            <a:ext cx="4657498" cy="4873625"/>
          </a:xfrm>
          <a:prstGeom prst="rect">
            <a:avLst/>
          </a:prstGeom>
        </p:spPr>
        <p:txBody>
          <a:bodyPr/>
          <a:lstStyle>
            <a:lvl1pPr>
              <a:defRPr sz="3200">
                <a:latin typeface="Century Gothic" panose="020B0502020202020204" pitchFamily="34" charset="0"/>
              </a:defRPr>
            </a:lvl1pPr>
            <a:lvl2pPr>
              <a:defRPr sz="2800">
                <a:latin typeface="Century Gothic" panose="020B0502020202020204" pitchFamily="34" charset="0"/>
              </a:defRPr>
            </a:lvl2pPr>
            <a:lvl3pPr>
              <a:defRPr sz="2400">
                <a:latin typeface="Century Gothic" panose="020B0502020202020204" pitchFamily="34" charset="0"/>
              </a:defRPr>
            </a:lvl3pPr>
            <a:lvl4pPr>
              <a:defRPr sz="2000">
                <a:latin typeface="Century Gothic" panose="020B0502020202020204" pitchFamily="34" charset="0"/>
              </a:defRPr>
            </a:lvl4pPr>
            <a:lvl5pPr>
              <a:defRPr sz="2000">
                <a:latin typeface="Century Gothic" panose="020B0502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0" y="0"/>
            <a:ext cx="12192000" cy="613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hart Placeholder 11"/>
          <p:cNvSpPr>
            <a:spLocks noGrp="1"/>
          </p:cNvSpPr>
          <p:nvPr>
            <p:ph type="chart" sz="quarter" idx="10"/>
          </p:nvPr>
        </p:nvSpPr>
        <p:spPr>
          <a:xfrm>
            <a:off x="6415541" y="1807210"/>
            <a:ext cx="4412115" cy="4873625"/>
          </a:xfrm>
          <a:prstGeom prst="rect">
            <a:avLst/>
          </a:prstGeom>
        </p:spPr>
        <p:txBody>
          <a:bodyPr/>
          <a:lstStyle>
            <a:lvl1pPr>
              <a:defRPr>
                <a:latin typeface="Century Gothic" panose="020B0502020202020204" pitchFamily="34" charset="0"/>
              </a:defRPr>
            </a:lvl1pPr>
          </a:lstStyle>
          <a:p>
            <a:endParaRPr lang="en-GB" dirty="0"/>
          </a:p>
        </p:txBody>
      </p:sp>
      <p:sp>
        <p:nvSpPr>
          <p:cNvPr id="13"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pic>
        <p:nvPicPr>
          <p:cNvPr id="10" name="Picture 9" descr="A picture containing clock&#10;&#10;Description generated with high confidence">
            <a:extLst>
              <a:ext uri="{FF2B5EF4-FFF2-40B4-BE49-F238E27FC236}">
                <a16:creationId xmlns:a16="http://schemas.microsoft.com/office/drawing/2014/main" id="{ABF7E677-06B1-448F-BC9C-8B99029F554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pic>
        <p:nvPicPr>
          <p:cNvPr id="14" name="Picture 13" descr="A picture containing clipart&#10;&#10;Description generated with high confidence">
            <a:extLst>
              <a:ext uri="{FF2B5EF4-FFF2-40B4-BE49-F238E27FC236}">
                <a16:creationId xmlns:a16="http://schemas.microsoft.com/office/drawing/2014/main" id="{7DE88160-C671-422F-A7CB-DBFA3EC7849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7018" y="234977"/>
            <a:ext cx="1536592" cy="144000"/>
          </a:xfrm>
          <a:prstGeom prst="rect">
            <a:avLst/>
          </a:prstGeom>
        </p:spPr>
      </p:pic>
    </p:spTree>
    <p:extLst>
      <p:ext uri="{BB962C8B-B14F-4D97-AF65-F5344CB8AC3E}">
        <p14:creationId xmlns:p14="http://schemas.microsoft.com/office/powerpoint/2010/main" val="76970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Two Content">
    <p:spTree>
      <p:nvGrpSpPr>
        <p:cNvPr id="1" name=""/>
        <p:cNvGrpSpPr/>
        <p:nvPr/>
      </p:nvGrpSpPr>
      <p:grpSpPr>
        <a:xfrm>
          <a:off x="0" y="0"/>
          <a:ext cx="0" cy="0"/>
          <a:chOff x="0" y="0"/>
          <a:chExt cx="0" cy="0"/>
        </a:xfrm>
      </p:grpSpPr>
      <p:sp>
        <p:nvSpPr>
          <p:cNvPr id="9" name="Rectangle 8"/>
          <p:cNvSpPr/>
          <p:nvPr userDrawn="1"/>
        </p:nvSpPr>
        <p:spPr>
          <a:xfrm>
            <a:off x="0" y="0"/>
            <a:ext cx="12192000" cy="6139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ontent Placeholder 2"/>
          <p:cNvSpPr>
            <a:spLocks noGrp="1"/>
          </p:cNvSpPr>
          <p:nvPr>
            <p:ph sz="half" idx="1"/>
          </p:nvPr>
        </p:nvSpPr>
        <p:spPr>
          <a:xfrm>
            <a:off x="655319" y="2059418"/>
            <a:ext cx="5181600" cy="4351338"/>
          </a:xfrm>
          <a:prstGeom prst="rect">
            <a:avLst/>
          </a:prstGeom>
        </p:spPr>
        <p:txBody>
          <a:bodyPr/>
          <a:lstStyle>
            <a:lvl1pPr marL="228600" indent="-228600">
              <a:buFont typeface="Arial" panose="020B0604020202020204" pitchFamily="34" charset="0"/>
              <a:buChar char="•"/>
              <a:defRPr>
                <a:latin typeface="Century Gothic" panose="020B0502020202020204" pitchFamily="34" charset="0"/>
              </a:defRPr>
            </a:lvl1pPr>
            <a:lvl2pPr marL="685800" indent="-228600">
              <a:buFont typeface="Arial" panose="020B0604020202020204" pitchFamily="34" charset="0"/>
              <a:buChar char="•"/>
              <a:defRPr>
                <a:latin typeface="Century Gothic" panose="020B0502020202020204" pitchFamily="34" charset="0"/>
              </a:defRPr>
            </a:lvl2pPr>
            <a:lvl3pPr marL="1143000" indent="-228600">
              <a:buFont typeface="Arial" panose="020B0604020202020204" pitchFamily="34" charset="0"/>
              <a:buChar char="•"/>
              <a:defRPr>
                <a:latin typeface="Century Gothic" panose="020B0502020202020204" pitchFamily="34" charset="0"/>
              </a:defRPr>
            </a:lvl3pPr>
            <a:lvl4pPr marL="1600200" indent="-228600">
              <a:buFont typeface="Arial" panose="020B0604020202020204" pitchFamily="34" charset="0"/>
              <a:buChar char="•"/>
              <a:defRPr>
                <a:latin typeface="Century Gothic" panose="020B0502020202020204" pitchFamily="34" charset="0"/>
              </a:defRPr>
            </a:lvl4pPr>
            <a:lvl5pPr marL="2057400" indent="-228600">
              <a:buFont typeface="Arial" panose="020B0604020202020204" pitchFamily="34" charset="0"/>
              <a:buChar cha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Content Placeholder 2"/>
          <p:cNvSpPr>
            <a:spLocks noGrp="1"/>
          </p:cNvSpPr>
          <p:nvPr>
            <p:ph sz="half" idx="10"/>
          </p:nvPr>
        </p:nvSpPr>
        <p:spPr>
          <a:xfrm>
            <a:off x="6096000" y="2059418"/>
            <a:ext cx="5181600" cy="4351338"/>
          </a:xfrm>
          <a:prstGeom prst="rect">
            <a:avLst/>
          </a:prstGeom>
        </p:spPr>
        <p:txBody>
          <a:bodyPr/>
          <a:lstStyle>
            <a:lvl1pPr marL="228600" indent="-228600">
              <a:buFont typeface="Arial" panose="020B0604020202020204" pitchFamily="34" charset="0"/>
              <a:buChar char="•"/>
              <a:defRPr>
                <a:latin typeface="Century Gothic" panose="020B0502020202020204" pitchFamily="34" charset="0"/>
              </a:defRPr>
            </a:lvl1pPr>
            <a:lvl2pPr marL="685800" indent="-228600">
              <a:buFont typeface="Arial" panose="020B0604020202020204" pitchFamily="34" charset="0"/>
              <a:buChar char="•"/>
              <a:defRPr>
                <a:latin typeface="Century Gothic" panose="020B0502020202020204" pitchFamily="34" charset="0"/>
              </a:defRPr>
            </a:lvl2pPr>
            <a:lvl3pPr marL="1143000" indent="-228600">
              <a:buFont typeface="Arial" panose="020B0604020202020204" pitchFamily="34" charset="0"/>
              <a:buChar char="•"/>
              <a:defRPr>
                <a:latin typeface="Century Gothic" panose="020B0502020202020204" pitchFamily="34" charset="0"/>
              </a:defRPr>
            </a:lvl3pPr>
            <a:lvl4pPr marL="1600200" indent="-228600">
              <a:buFont typeface="Arial" panose="020B0604020202020204" pitchFamily="34" charset="0"/>
              <a:buChar char="•"/>
              <a:defRPr>
                <a:latin typeface="Century Gothic" panose="020B0502020202020204" pitchFamily="34" charset="0"/>
              </a:defRPr>
            </a:lvl4pPr>
            <a:lvl5pPr marL="2057400" indent="-228600">
              <a:buFont typeface="Arial" panose="020B0604020202020204" pitchFamily="34" charset="0"/>
              <a:buChar cha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
          <p:cNvSpPr>
            <a:spLocks noGrp="1"/>
          </p:cNvSpPr>
          <p:nvPr>
            <p:ph type="title"/>
          </p:nvPr>
        </p:nvSpPr>
        <p:spPr>
          <a:xfrm>
            <a:off x="6829063" y="819965"/>
            <a:ext cx="4964768" cy="592146"/>
          </a:xfrm>
          <a:prstGeom prst="rect">
            <a:avLst/>
          </a:prstGeom>
        </p:spPr>
        <p:txBody>
          <a:bodyPr>
            <a:spAutoFit/>
          </a:bodyPr>
          <a:lstStyle>
            <a:lvl1pPr algn="r">
              <a:defRPr sz="3600" b="1">
                <a:solidFill>
                  <a:schemeClr val="accent1"/>
                </a:solidFill>
                <a:latin typeface="Century Gothic" panose="020B0502020202020204" pitchFamily="34" charset="0"/>
              </a:defRPr>
            </a:lvl1pPr>
          </a:lstStyle>
          <a:p>
            <a:endParaRPr lang="en-GB" dirty="0"/>
          </a:p>
        </p:txBody>
      </p:sp>
      <p:pic>
        <p:nvPicPr>
          <p:cNvPr id="8" name="Picture 7" descr="A picture containing clock&#10;&#10;Description generated with high confidence">
            <a:extLst>
              <a:ext uri="{FF2B5EF4-FFF2-40B4-BE49-F238E27FC236}">
                <a16:creationId xmlns:a16="http://schemas.microsoft.com/office/drawing/2014/main" id="{39B68D7B-8016-477E-AE5D-DD1329E5218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11710" y="6413448"/>
            <a:ext cx="336486" cy="336486"/>
          </a:xfrm>
          <a:prstGeom prst="rect">
            <a:avLst/>
          </a:prstGeom>
        </p:spPr>
      </p:pic>
      <p:pic>
        <p:nvPicPr>
          <p:cNvPr id="13" name="Picture 12" descr="A picture containing clipart&#10;&#10;Description generated with high confidence">
            <a:extLst>
              <a:ext uri="{FF2B5EF4-FFF2-40B4-BE49-F238E27FC236}">
                <a16:creationId xmlns:a16="http://schemas.microsoft.com/office/drawing/2014/main" id="{3F3BB0F5-04D0-42CE-80C4-B790A61F184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57018" y="234977"/>
            <a:ext cx="1536592" cy="144000"/>
          </a:xfrm>
          <a:prstGeom prst="rect">
            <a:avLst/>
          </a:prstGeom>
        </p:spPr>
      </p:pic>
    </p:spTree>
    <p:extLst>
      <p:ext uri="{BB962C8B-B14F-4D97-AF65-F5344CB8AC3E}">
        <p14:creationId xmlns:p14="http://schemas.microsoft.com/office/powerpoint/2010/main" val="35348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1750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5" r:id="rId4"/>
    <p:sldLayoutId id="2147483659" r:id="rId5"/>
    <p:sldLayoutId id="2147483662" r:id="rId6"/>
    <p:sldLayoutId id="2147483652" r:id="rId7"/>
    <p:sldLayoutId id="2147483656" r:id="rId8"/>
    <p:sldLayoutId id="2147483658" r:id="rId9"/>
    <p:sldLayoutId id="2147483660" r:id="rId10"/>
    <p:sldLayoutId id="2147483663" r:id="rId11"/>
    <p:sldLayoutId id="21474836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grass, sky, outdoor, field&#10;&#10;Description automatically generated">
            <a:extLst>
              <a:ext uri="{FF2B5EF4-FFF2-40B4-BE49-F238E27FC236}">
                <a16:creationId xmlns:a16="http://schemas.microsoft.com/office/drawing/2014/main" id="{2BF6A2E3-4452-4C23-8EE3-C1C33E6D544D}"/>
              </a:ext>
            </a:extLst>
          </p:cNvPr>
          <p:cNvPicPr>
            <a:picLocks noChangeAspect="1"/>
          </p:cNvPicPr>
          <p:nvPr/>
        </p:nvPicPr>
        <p:blipFill rotWithShape="1">
          <a:blip r:embed="rId3"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4" y="-89210"/>
            <a:ext cx="12191995" cy="6947210"/>
          </a:xfrm>
          <a:prstGeom prst="rect">
            <a:avLst/>
          </a:prstGeom>
        </p:spPr>
      </p:pic>
      <p:sp>
        <p:nvSpPr>
          <p:cNvPr id="4" name="Text Placeholder 3">
            <a:extLst>
              <a:ext uri="{FF2B5EF4-FFF2-40B4-BE49-F238E27FC236}">
                <a16:creationId xmlns:a16="http://schemas.microsoft.com/office/drawing/2014/main" id="{E85859F9-FA6A-4723-A51C-98B28E8AC90B}"/>
              </a:ext>
            </a:extLst>
          </p:cNvPr>
          <p:cNvSpPr>
            <a:spLocks noGrp="1"/>
          </p:cNvSpPr>
          <p:nvPr>
            <p:ph type="body" sz="quarter" idx="13"/>
          </p:nvPr>
        </p:nvSpPr>
        <p:spPr>
          <a:xfrm>
            <a:off x="0" y="1278192"/>
            <a:ext cx="12191999" cy="698247"/>
          </a:xfrm>
        </p:spPr>
        <p:txBody>
          <a:bodyPr/>
          <a:lstStyle/>
          <a:p>
            <a:r>
              <a:rPr lang="en-GB" dirty="0">
                <a:solidFill>
                  <a:schemeClr val="bg1"/>
                </a:solidFill>
              </a:rPr>
              <a:t>Understanding Rural Britain to 2050</a:t>
            </a:r>
          </a:p>
        </p:txBody>
      </p:sp>
      <p:sp>
        <p:nvSpPr>
          <p:cNvPr id="3" name="Text Placeholder 2">
            <a:extLst>
              <a:ext uri="{FF2B5EF4-FFF2-40B4-BE49-F238E27FC236}">
                <a16:creationId xmlns:a16="http://schemas.microsoft.com/office/drawing/2014/main" id="{1E863064-C6C8-48D9-92D4-264008C4E366}"/>
              </a:ext>
            </a:extLst>
          </p:cNvPr>
          <p:cNvSpPr>
            <a:spLocks noGrp="1"/>
          </p:cNvSpPr>
          <p:nvPr>
            <p:ph type="body" sz="quarter" idx="12"/>
          </p:nvPr>
        </p:nvSpPr>
        <p:spPr>
          <a:xfrm>
            <a:off x="-9" y="2421954"/>
            <a:ext cx="12191999" cy="698247"/>
          </a:xfrm>
        </p:spPr>
        <p:txBody>
          <a:bodyPr/>
          <a:lstStyle/>
          <a:p>
            <a:r>
              <a:rPr lang="en-GB" dirty="0">
                <a:solidFill>
                  <a:schemeClr val="bg1"/>
                </a:solidFill>
              </a:rPr>
              <a:t>A proposal from </a:t>
            </a:r>
            <a:r>
              <a:rPr lang="en-GB" dirty="0" err="1">
                <a:solidFill>
                  <a:schemeClr val="bg1"/>
                </a:solidFill>
              </a:rPr>
              <a:t>Pragmatix</a:t>
            </a:r>
            <a:r>
              <a:rPr lang="en-GB" dirty="0">
                <a:solidFill>
                  <a:schemeClr val="bg1"/>
                </a:solidFill>
              </a:rPr>
              <a:t> Advisory &amp; Trajectory</a:t>
            </a:r>
          </a:p>
        </p:txBody>
      </p:sp>
      <p:pic>
        <p:nvPicPr>
          <p:cNvPr id="9" name="Picture 8">
            <a:extLst>
              <a:ext uri="{FF2B5EF4-FFF2-40B4-BE49-F238E27FC236}">
                <a16:creationId xmlns:a16="http://schemas.microsoft.com/office/drawing/2014/main" id="{DB56041E-B53A-4CA3-816E-0DA59A60F83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241579" y="4616070"/>
            <a:ext cx="1708831" cy="1708831"/>
          </a:xfrm>
          <a:prstGeom prst="rect">
            <a:avLst/>
          </a:prstGeom>
        </p:spPr>
      </p:pic>
    </p:spTree>
    <p:extLst>
      <p:ext uri="{BB962C8B-B14F-4D97-AF65-F5344CB8AC3E}">
        <p14:creationId xmlns:p14="http://schemas.microsoft.com/office/powerpoint/2010/main" val="1088242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3DF50-339F-4FEF-BD27-F989B880BD79}"/>
              </a:ext>
            </a:extLst>
          </p:cNvPr>
          <p:cNvSpPr>
            <a:spLocks noGrp="1"/>
          </p:cNvSpPr>
          <p:nvPr>
            <p:ph type="title"/>
          </p:nvPr>
        </p:nvSpPr>
        <p:spPr>
          <a:xfrm>
            <a:off x="5241073" y="819965"/>
            <a:ext cx="6552758" cy="1089529"/>
          </a:xfrm>
        </p:spPr>
        <p:txBody>
          <a:bodyPr/>
          <a:lstStyle/>
          <a:p>
            <a:r>
              <a:rPr lang="en-US" dirty="0"/>
              <a:t>Approach; research stages</a:t>
            </a:r>
          </a:p>
        </p:txBody>
      </p:sp>
      <p:sp>
        <p:nvSpPr>
          <p:cNvPr id="4" name="TextBox 3">
            <a:extLst>
              <a:ext uri="{FF2B5EF4-FFF2-40B4-BE49-F238E27FC236}">
                <a16:creationId xmlns:a16="http://schemas.microsoft.com/office/drawing/2014/main" id="{91690C0B-FBE6-4416-8E61-894DBC462AF9}"/>
              </a:ext>
            </a:extLst>
          </p:cNvPr>
          <p:cNvSpPr txBox="1"/>
          <p:nvPr/>
        </p:nvSpPr>
        <p:spPr>
          <a:xfrm>
            <a:off x="2265184" y="2330604"/>
            <a:ext cx="1728439" cy="1661993"/>
          </a:xfrm>
          <a:prstGeom prst="rect">
            <a:avLst/>
          </a:prstGeom>
          <a:noFill/>
        </p:spPr>
        <p:txBody>
          <a:bodyPr wrap="square" rtlCol="0">
            <a:spAutoFit/>
          </a:bodyPr>
          <a:lstStyle/>
          <a:p>
            <a:pPr algn="ctr"/>
            <a:r>
              <a:rPr lang="en-US" sz="1200" b="1" dirty="0"/>
              <a:t>2. Knowledge review</a:t>
            </a:r>
          </a:p>
          <a:p>
            <a:pPr marL="342900" indent="-342900" algn="ctr">
              <a:buAutoNum type="arabicPeriod"/>
            </a:pPr>
            <a:endParaRPr lang="en-US" sz="1200" b="1" dirty="0"/>
          </a:p>
          <a:p>
            <a:pPr algn="ctr"/>
            <a:r>
              <a:rPr lang="en-US" sz="1200" dirty="0"/>
              <a:t>A detailed review of existing literature and data.  Identifying gaps that we can fill. </a:t>
            </a:r>
          </a:p>
          <a:p>
            <a:endParaRPr lang="en-US" dirty="0"/>
          </a:p>
        </p:txBody>
      </p:sp>
      <p:sp>
        <p:nvSpPr>
          <p:cNvPr id="5" name="TextBox 4">
            <a:extLst>
              <a:ext uri="{FF2B5EF4-FFF2-40B4-BE49-F238E27FC236}">
                <a16:creationId xmlns:a16="http://schemas.microsoft.com/office/drawing/2014/main" id="{68CF525C-66EA-47C0-AD0A-2DB798B6B5DD}"/>
              </a:ext>
            </a:extLst>
          </p:cNvPr>
          <p:cNvSpPr txBox="1"/>
          <p:nvPr/>
        </p:nvSpPr>
        <p:spPr>
          <a:xfrm>
            <a:off x="383786" y="2330604"/>
            <a:ext cx="1633655" cy="1754326"/>
          </a:xfrm>
          <a:prstGeom prst="rect">
            <a:avLst/>
          </a:prstGeom>
          <a:noFill/>
        </p:spPr>
        <p:txBody>
          <a:bodyPr wrap="square" rtlCol="0">
            <a:spAutoFit/>
          </a:bodyPr>
          <a:lstStyle/>
          <a:p>
            <a:pPr algn="ctr"/>
            <a:r>
              <a:rPr lang="en-US" sz="1200" b="1" dirty="0"/>
              <a:t>1. Immersion</a:t>
            </a:r>
          </a:p>
          <a:p>
            <a:pPr marL="342900" indent="-342900">
              <a:buAutoNum type="arabicPeriod"/>
            </a:pPr>
            <a:endParaRPr lang="en-US" sz="1200" b="1" dirty="0"/>
          </a:p>
          <a:p>
            <a:pPr algn="ctr"/>
            <a:r>
              <a:rPr lang="en-US" sz="1200" dirty="0"/>
              <a:t>Understanding what you – and your stakeholders – want from the project.  Identifying key information needs.</a:t>
            </a:r>
          </a:p>
        </p:txBody>
      </p:sp>
      <p:sp>
        <p:nvSpPr>
          <p:cNvPr id="6" name="TextBox 5">
            <a:extLst>
              <a:ext uri="{FF2B5EF4-FFF2-40B4-BE49-F238E27FC236}">
                <a16:creationId xmlns:a16="http://schemas.microsoft.com/office/drawing/2014/main" id="{F68FD200-A00B-46F4-A371-329F253C4C6D}"/>
              </a:ext>
            </a:extLst>
          </p:cNvPr>
          <p:cNvSpPr txBox="1"/>
          <p:nvPr/>
        </p:nvSpPr>
        <p:spPr>
          <a:xfrm>
            <a:off x="4241366" y="2330604"/>
            <a:ext cx="1728439" cy="4462760"/>
          </a:xfrm>
          <a:prstGeom prst="rect">
            <a:avLst/>
          </a:prstGeom>
          <a:noFill/>
        </p:spPr>
        <p:txBody>
          <a:bodyPr wrap="square" rtlCol="0">
            <a:spAutoFit/>
          </a:bodyPr>
          <a:lstStyle/>
          <a:p>
            <a:pPr algn="ctr"/>
            <a:r>
              <a:rPr lang="en-US" sz="1200" b="1" dirty="0"/>
              <a:t>3. Qualitative research</a:t>
            </a:r>
          </a:p>
          <a:p>
            <a:pPr algn="ctr"/>
            <a:endParaRPr lang="en-US" sz="1200" b="1" dirty="0"/>
          </a:p>
          <a:p>
            <a:pPr algn="ctr"/>
            <a:r>
              <a:rPr lang="en-US" sz="1200" dirty="0"/>
              <a:t>This stage will help us develop the questionnaire for stage four.</a:t>
            </a:r>
          </a:p>
          <a:p>
            <a:pPr algn="ctr"/>
            <a:endParaRPr lang="en-US" sz="1200" dirty="0"/>
          </a:p>
          <a:p>
            <a:pPr algn="ctr"/>
            <a:r>
              <a:rPr lang="en-US" sz="1200" dirty="0"/>
              <a:t>We will work with FieldMouse Research who are specialists in conducting rural qualitative research. Their knowledge will help us create a strong discussion guide.</a:t>
            </a:r>
          </a:p>
          <a:p>
            <a:pPr algn="ctr"/>
            <a:endParaRPr lang="en-US" sz="1200" dirty="0"/>
          </a:p>
          <a:p>
            <a:pPr algn="ctr"/>
            <a:r>
              <a:rPr lang="en-US" sz="1200" dirty="0"/>
              <a:t>Expert interviews.</a:t>
            </a:r>
          </a:p>
          <a:p>
            <a:pPr marL="342900" indent="-342900" algn="ctr">
              <a:buAutoNum type="arabicPeriod"/>
            </a:pPr>
            <a:endParaRPr lang="en-US" sz="1200" b="1" dirty="0"/>
          </a:p>
          <a:p>
            <a:pPr algn="ctr"/>
            <a:endParaRPr lang="en-US" sz="1400" dirty="0"/>
          </a:p>
          <a:p>
            <a:endParaRPr lang="en-US" dirty="0"/>
          </a:p>
        </p:txBody>
      </p:sp>
      <p:sp>
        <p:nvSpPr>
          <p:cNvPr id="7" name="TextBox 6">
            <a:extLst>
              <a:ext uri="{FF2B5EF4-FFF2-40B4-BE49-F238E27FC236}">
                <a16:creationId xmlns:a16="http://schemas.microsoft.com/office/drawing/2014/main" id="{312B5D62-E028-4BF9-AD4F-74D91A5A738C}"/>
              </a:ext>
            </a:extLst>
          </p:cNvPr>
          <p:cNvSpPr txBox="1"/>
          <p:nvPr/>
        </p:nvSpPr>
        <p:spPr>
          <a:xfrm>
            <a:off x="6217547" y="4183946"/>
            <a:ext cx="1728439" cy="2215991"/>
          </a:xfrm>
          <a:prstGeom prst="rect">
            <a:avLst/>
          </a:prstGeom>
          <a:noFill/>
        </p:spPr>
        <p:txBody>
          <a:bodyPr wrap="square" rtlCol="0">
            <a:spAutoFit/>
          </a:bodyPr>
          <a:lstStyle/>
          <a:p>
            <a:pPr algn="ctr"/>
            <a:r>
              <a:rPr lang="en-US" sz="1200" b="1" dirty="0"/>
              <a:t>4b. Quantitative research (offline)</a:t>
            </a:r>
          </a:p>
          <a:p>
            <a:pPr marL="342900" indent="-342900" algn="ctr">
              <a:buAutoNum type="arabicPeriod"/>
            </a:pPr>
            <a:endParaRPr lang="en-US" sz="1200" b="1" dirty="0"/>
          </a:p>
          <a:p>
            <a:pPr algn="ctr"/>
            <a:r>
              <a:rPr lang="en-US" sz="1200" dirty="0" err="1"/>
              <a:t>Recognising</a:t>
            </a:r>
            <a:r>
              <a:rPr lang="en-US" sz="1200" dirty="0"/>
              <a:t> that some communities are poorly served by broadband, we will also conduct telephone interviews.</a:t>
            </a:r>
          </a:p>
          <a:p>
            <a:endParaRPr lang="en-US" dirty="0"/>
          </a:p>
        </p:txBody>
      </p:sp>
      <p:sp>
        <p:nvSpPr>
          <p:cNvPr id="11" name="Arrow: Right 10">
            <a:extLst>
              <a:ext uri="{FF2B5EF4-FFF2-40B4-BE49-F238E27FC236}">
                <a16:creationId xmlns:a16="http://schemas.microsoft.com/office/drawing/2014/main" id="{E0D0E47D-887C-4D0E-BD03-39C17B458C5E}"/>
              </a:ext>
            </a:extLst>
          </p:cNvPr>
          <p:cNvSpPr/>
          <p:nvPr/>
        </p:nvSpPr>
        <p:spPr>
          <a:xfrm>
            <a:off x="383786" y="2614286"/>
            <a:ext cx="11514565" cy="2941287"/>
          </a:xfrm>
          <a:prstGeom prst="rightArrow">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B45E636-5219-4371-93CF-C54CB8FE8724}"/>
              </a:ext>
            </a:extLst>
          </p:cNvPr>
          <p:cNvSpPr txBox="1"/>
          <p:nvPr/>
        </p:nvSpPr>
        <p:spPr>
          <a:xfrm>
            <a:off x="6217548" y="2330604"/>
            <a:ext cx="1728439" cy="1569660"/>
          </a:xfrm>
          <a:prstGeom prst="rect">
            <a:avLst/>
          </a:prstGeom>
          <a:noFill/>
        </p:spPr>
        <p:txBody>
          <a:bodyPr wrap="square" rtlCol="0">
            <a:spAutoFit/>
          </a:bodyPr>
          <a:lstStyle/>
          <a:p>
            <a:pPr algn="ctr"/>
            <a:r>
              <a:rPr lang="en-US" sz="1200" b="1" dirty="0"/>
              <a:t>4a. Quantitative research (online)</a:t>
            </a:r>
          </a:p>
          <a:p>
            <a:pPr algn="ctr"/>
            <a:endParaRPr lang="en-US" sz="1200" b="1" dirty="0"/>
          </a:p>
          <a:p>
            <a:pPr algn="ctr"/>
            <a:r>
              <a:rPr lang="en-US" sz="1200" dirty="0"/>
              <a:t>We have created an online panel of c. 1,750 respondents.  This is a UK sample.   </a:t>
            </a:r>
          </a:p>
          <a:p>
            <a:pPr algn="ctr"/>
            <a:r>
              <a:rPr lang="en-US" sz="1200" dirty="0"/>
              <a:t> </a:t>
            </a:r>
          </a:p>
        </p:txBody>
      </p:sp>
      <p:sp>
        <p:nvSpPr>
          <p:cNvPr id="9" name="TextBox 8">
            <a:extLst>
              <a:ext uri="{FF2B5EF4-FFF2-40B4-BE49-F238E27FC236}">
                <a16:creationId xmlns:a16="http://schemas.microsoft.com/office/drawing/2014/main" id="{4CF7AB81-0B6F-4D15-BE01-F5E97CFA0A3E}"/>
              </a:ext>
            </a:extLst>
          </p:cNvPr>
          <p:cNvSpPr txBox="1"/>
          <p:nvPr/>
        </p:nvSpPr>
        <p:spPr>
          <a:xfrm>
            <a:off x="8193730" y="2330604"/>
            <a:ext cx="1728439" cy="2677656"/>
          </a:xfrm>
          <a:prstGeom prst="rect">
            <a:avLst/>
          </a:prstGeom>
          <a:noFill/>
        </p:spPr>
        <p:txBody>
          <a:bodyPr wrap="square" rtlCol="0">
            <a:spAutoFit/>
          </a:bodyPr>
          <a:lstStyle/>
          <a:p>
            <a:pPr algn="ctr"/>
            <a:r>
              <a:rPr lang="en-US" sz="1200" b="1" dirty="0"/>
              <a:t>5. Workshops</a:t>
            </a:r>
          </a:p>
          <a:p>
            <a:pPr marL="342900" indent="-342900" algn="ctr">
              <a:buAutoNum type="arabicPeriod"/>
            </a:pPr>
            <a:endParaRPr lang="en-US" sz="1200" b="1" dirty="0"/>
          </a:p>
          <a:p>
            <a:pPr algn="ctr"/>
            <a:r>
              <a:rPr lang="en-US" sz="1200" dirty="0"/>
              <a:t>We believe that the most important stage of a project is the development of implications and we propose to work with the project subscribers to identify consumer change that creates opportunities for your business.</a:t>
            </a:r>
          </a:p>
        </p:txBody>
      </p:sp>
      <p:sp>
        <p:nvSpPr>
          <p:cNvPr id="10" name="TextBox 9">
            <a:extLst>
              <a:ext uri="{FF2B5EF4-FFF2-40B4-BE49-F238E27FC236}">
                <a16:creationId xmlns:a16="http://schemas.microsoft.com/office/drawing/2014/main" id="{F92D804C-EA39-4D5D-8C75-B9B1777759B0}"/>
              </a:ext>
            </a:extLst>
          </p:cNvPr>
          <p:cNvSpPr txBox="1"/>
          <p:nvPr/>
        </p:nvSpPr>
        <p:spPr>
          <a:xfrm>
            <a:off x="10169912" y="2330604"/>
            <a:ext cx="1728439" cy="2308324"/>
          </a:xfrm>
          <a:prstGeom prst="rect">
            <a:avLst/>
          </a:prstGeom>
          <a:noFill/>
        </p:spPr>
        <p:txBody>
          <a:bodyPr wrap="square" rtlCol="0">
            <a:spAutoFit/>
          </a:bodyPr>
          <a:lstStyle/>
          <a:p>
            <a:pPr algn="ctr"/>
            <a:r>
              <a:rPr lang="en-US" sz="1200" b="1" dirty="0"/>
              <a:t>6. Modelling</a:t>
            </a:r>
          </a:p>
          <a:p>
            <a:pPr marL="342900" indent="-342900" algn="ctr">
              <a:buAutoNum type="arabicPeriod"/>
            </a:pPr>
            <a:endParaRPr lang="en-US" sz="1200" b="1" dirty="0"/>
          </a:p>
          <a:p>
            <a:pPr algn="ctr"/>
            <a:r>
              <a:rPr lang="en-US" sz="1200" dirty="0"/>
              <a:t>Creating forecasts to 2050.</a:t>
            </a:r>
          </a:p>
          <a:p>
            <a:pPr algn="ctr"/>
            <a:endParaRPr lang="en-US" sz="1200" dirty="0"/>
          </a:p>
          <a:p>
            <a:pPr algn="ctr"/>
            <a:r>
              <a:rPr lang="en-US" sz="1200" dirty="0"/>
              <a:t>Market sizing.</a:t>
            </a:r>
          </a:p>
          <a:p>
            <a:pPr algn="ctr"/>
            <a:endParaRPr lang="en-US" sz="1200" dirty="0"/>
          </a:p>
          <a:p>
            <a:pPr algn="ctr"/>
            <a:r>
              <a:rPr lang="en-US" sz="1200" dirty="0"/>
              <a:t>Forecasting the contribution rural Britain will make to the UK over the next thirty years. </a:t>
            </a:r>
          </a:p>
        </p:txBody>
      </p:sp>
      <p:sp>
        <p:nvSpPr>
          <p:cNvPr id="3" name="TextBox 2">
            <a:extLst>
              <a:ext uri="{FF2B5EF4-FFF2-40B4-BE49-F238E27FC236}">
                <a16:creationId xmlns:a16="http://schemas.microsoft.com/office/drawing/2014/main" id="{2F816045-A2DC-4CE9-B419-821390A57508}"/>
              </a:ext>
            </a:extLst>
          </p:cNvPr>
          <p:cNvSpPr txBox="1"/>
          <p:nvPr/>
        </p:nvSpPr>
        <p:spPr>
          <a:xfrm>
            <a:off x="711655" y="6274632"/>
            <a:ext cx="10698763" cy="461665"/>
          </a:xfrm>
          <a:prstGeom prst="rect">
            <a:avLst/>
          </a:prstGeom>
          <a:noFill/>
        </p:spPr>
        <p:txBody>
          <a:bodyPr wrap="none" rtlCol="0">
            <a:spAutoFit/>
          </a:bodyPr>
          <a:lstStyle/>
          <a:p>
            <a:pPr algn="ctr"/>
            <a:r>
              <a:rPr lang="en-US" sz="1200" dirty="0"/>
              <a:t>We will invite all project sponsors to participate in each stage of the project.  From our initial discussions with potential partners, we know there</a:t>
            </a:r>
          </a:p>
          <a:p>
            <a:pPr algn="ctr"/>
            <a:r>
              <a:rPr lang="en-US" sz="1200" dirty="0"/>
              <a:t>is a demand for networking and collaboration between the parties and we will facilitate this.</a:t>
            </a:r>
          </a:p>
        </p:txBody>
      </p:sp>
      <p:cxnSp>
        <p:nvCxnSpPr>
          <p:cNvPr id="13" name="Straight Connector 12">
            <a:extLst>
              <a:ext uri="{FF2B5EF4-FFF2-40B4-BE49-F238E27FC236}">
                <a16:creationId xmlns:a16="http://schemas.microsoft.com/office/drawing/2014/main" id="{92FA098E-16A2-400C-A9D1-CFD4DF0A87E7}"/>
              </a:ext>
            </a:extLst>
          </p:cNvPr>
          <p:cNvCxnSpPr/>
          <p:nvPr/>
        </p:nvCxnSpPr>
        <p:spPr>
          <a:xfrm>
            <a:off x="802888" y="6200078"/>
            <a:ext cx="1051629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997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6D28A-450D-4929-ACD7-578876080BCF}"/>
              </a:ext>
            </a:extLst>
          </p:cNvPr>
          <p:cNvSpPr>
            <a:spLocks noGrp="1"/>
          </p:cNvSpPr>
          <p:nvPr>
            <p:ph type="title"/>
          </p:nvPr>
        </p:nvSpPr>
        <p:spPr>
          <a:xfrm>
            <a:off x="4995746" y="819965"/>
            <a:ext cx="6798085" cy="1089529"/>
          </a:xfrm>
        </p:spPr>
        <p:txBody>
          <a:bodyPr/>
          <a:lstStyle/>
          <a:p>
            <a:r>
              <a:rPr lang="en-US" dirty="0"/>
              <a:t>Research methods: farming</a:t>
            </a:r>
          </a:p>
        </p:txBody>
      </p:sp>
      <p:sp>
        <p:nvSpPr>
          <p:cNvPr id="3" name="Content Placeholder 2">
            <a:extLst>
              <a:ext uri="{FF2B5EF4-FFF2-40B4-BE49-F238E27FC236}">
                <a16:creationId xmlns:a16="http://schemas.microsoft.com/office/drawing/2014/main" id="{3030CAD1-200F-42C1-A329-0D249F516DF3}"/>
              </a:ext>
            </a:extLst>
          </p:cNvPr>
          <p:cNvSpPr>
            <a:spLocks noGrp="1"/>
          </p:cNvSpPr>
          <p:nvPr>
            <p:ph idx="1"/>
          </p:nvPr>
        </p:nvSpPr>
        <p:spPr>
          <a:xfrm>
            <a:off x="611217" y="1909494"/>
            <a:ext cx="10969565" cy="4369429"/>
          </a:xfrm>
        </p:spPr>
        <p:txBody>
          <a:bodyPr/>
          <a:lstStyle/>
          <a:p>
            <a:pPr marL="0" indent="0">
              <a:buNone/>
            </a:pPr>
            <a:r>
              <a:rPr lang="en-US" sz="1400" b="1" dirty="0"/>
              <a:t>To understand farming now:</a:t>
            </a:r>
            <a:endParaRPr lang="en-US" sz="1400" dirty="0"/>
          </a:p>
          <a:p>
            <a:pPr marL="0" indent="0">
              <a:buNone/>
            </a:pPr>
            <a:r>
              <a:rPr lang="en-US" sz="1400" dirty="0"/>
              <a:t>We plan to conduct both qualitative and quantitative research through FieldMouse Research, an agency that was set up with the specific intention of understanding rural consumers better and to seek out those voices that are never normally heard.</a:t>
            </a:r>
          </a:p>
          <a:p>
            <a:pPr marL="0" indent="0">
              <a:buNone/>
            </a:pPr>
            <a:r>
              <a:rPr lang="en-US" sz="1400" dirty="0"/>
              <a:t>FieldMouse has pioneered an innovative approach to research with farmers through the creation of an online quantitative panel of highly engaged and verified farmers – Opinion Harvester.  This tool provides two things – the ability to conduct online quantitative surveys with c.500 British farmers and then the option to contact members of that sample for deep-dive qualitative research (such as focus groups and depth interviews).  This allows us to quantify issues and then to explore them in depth.</a:t>
            </a:r>
          </a:p>
          <a:p>
            <a:pPr marL="0" indent="0">
              <a:buNone/>
            </a:pPr>
            <a:r>
              <a:rPr lang="en-US" sz="1400" dirty="0"/>
              <a:t>For this project we propose to use both quantitative and qualitative research to create a detailed picture of how farming is evolving.</a:t>
            </a:r>
          </a:p>
          <a:p>
            <a:pPr marL="0" indent="0">
              <a:buNone/>
            </a:pPr>
            <a:r>
              <a:rPr lang="en-US" sz="1400" b="1" dirty="0"/>
              <a:t>To understand farming in the future:</a:t>
            </a:r>
          </a:p>
          <a:p>
            <a:pPr marL="0" indent="0">
              <a:buNone/>
            </a:pPr>
            <a:r>
              <a:rPr lang="en-US" sz="1400" dirty="0"/>
              <a:t>While farmers can give us a detailed picture of their current lives, we will use experts to create a credible and informed view of the future of the business.  Interviewees will be diverse - with stakeholders from central government and devolved administrations, businesses, charities and NGOs.  </a:t>
            </a:r>
          </a:p>
          <a:p>
            <a:pPr marL="0" indent="0">
              <a:buNone/>
            </a:pPr>
            <a:r>
              <a:rPr lang="en-US" sz="1400" dirty="0"/>
              <a:t>We also welcome your suggestions for interviewees.</a:t>
            </a:r>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297872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ECB17-4FD2-44F8-BFD5-2D1F0C55A353}"/>
              </a:ext>
            </a:extLst>
          </p:cNvPr>
          <p:cNvSpPr>
            <a:spLocks noGrp="1"/>
          </p:cNvSpPr>
          <p:nvPr>
            <p:ph type="title"/>
          </p:nvPr>
        </p:nvSpPr>
        <p:spPr/>
        <p:txBody>
          <a:bodyPr/>
          <a:lstStyle/>
          <a:p>
            <a:r>
              <a:rPr lang="en-US" dirty="0"/>
              <a:t>Team</a:t>
            </a:r>
          </a:p>
        </p:txBody>
      </p:sp>
      <p:sp>
        <p:nvSpPr>
          <p:cNvPr id="3" name="Content Placeholder 2">
            <a:extLst>
              <a:ext uri="{FF2B5EF4-FFF2-40B4-BE49-F238E27FC236}">
                <a16:creationId xmlns:a16="http://schemas.microsoft.com/office/drawing/2014/main" id="{7384288C-5759-41AE-A915-73A1869DDD25}"/>
              </a:ext>
            </a:extLst>
          </p:cNvPr>
          <p:cNvSpPr>
            <a:spLocks noGrp="1"/>
          </p:cNvSpPr>
          <p:nvPr>
            <p:ph idx="1"/>
          </p:nvPr>
        </p:nvSpPr>
        <p:spPr>
          <a:xfrm>
            <a:off x="365034" y="2534248"/>
            <a:ext cx="5730966" cy="2845574"/>
          </a:xfrm>
        </p:spPr>
        <p:txBody>
          <a:bodyPr/>
          <a:lstStyle/>
          <a:p>
            <a:pPr marL="0" indent="0">
              <a:buNone/>
            </a:pPr>
            <a:r>
              <a:rPr lang="en-US" sz="1400" dirty="0"/>
              <a:t>Three specialist agencies will combine resources to carry out this work:</a:t>
            </a:r>
          </a:p>
          <a:p>
            <a:pPr marL="0" indent="0">
              <a:buNone/>
            </a:pPr>
            <a:endParaRPr lang="en-US" sz="1400" dirty="0"/>
          </a:p>
          <a:p>
            <a:pPr marL="0" indent="0">
              <a:buNone/>
            </a:pPr>
            <a:r>
              <a:rPr lang="en-US" sz="1400" b="1" dirty="0"/>
              <a:t>Trajectory Partnership</a:t>
            </a:r>
            <a:r>
              <a:rPr lang="en-US" sz="1400" dirty="0"/>
              <a:t>: insight &amp; foresight</a:t>
            </a:r>
            <a:br>
              <a:rPr lang="en-US" sz="1400" dirty="0"/>
            </a:br>
            <a:endParaRPr lang="en-US" sz="1400" dirty="0"/>
          </a:p>
          <a:p>
            <a:pPr marL="0" indent="0">
              <a:buNone/>
            </a:pPr>
            <a:r>
              <a:rPr lang="en-US" sz="1400" b="1" dirty="0" err="1"/>
              <a:t>Pragmatix</a:t>
            </a:r>
            <a:r>
              <a:rPr lang="en-US" sz="1400" b="1" dirty="0"/>
              <a:t> Advisory</a:t>
            </a:r>
            <a:r>
              <a:rPr lang="en-US" sz="1400" dirty="0"/>
              <a:t>: developing strategy through the intelligent use of research</a:t>
            </a:r>
            <a:br>
              <a:rPr lang="en-US" sz="1400" dirty="0"/>
            </a:br>
            <a:endParaRPr lang="en-US" sz="1400" dirty="0"/>
          </a:p>
          <a:p>
            <a:pPr marL="0" indent="0">
              <a:buNone/>
            </a:pPr>
            <a:r>
              <a:rPr lang="en-US" sz="1400" b="1" dirty="0"/>
              <a:t>FieldMouse Research: </a:t>
            </a:r>
            <a:r>
              <a:rPr lang="en-US" sz="1400" dirty="0"/>
              <a:t>identifying and recruiting rural respondents for qualitative research </a:t>
            </a:r>
          </a:p>
        </p:txBody>
      </p:sp>
      <p:pic>
        <p:nvPicPr>
          <p:cNvPr id="5" name="Picture 4">
            <a:extLst>
              <a:ext uri="{FF2B5EF4-FFF2-40B4-BE49-F238E27FC236}">
                <a16:creationId xmlns:a16="http://schemas.microsoft.com/office/drawing/2014/main" id="{7C7D6341-4342-4978-98F3-E3DE38429E8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81751" y="2219675"/>
            <a:ext cx="5212080" cy="3474720"/>
          </a:xfrm>
          <a:prstGeom prst="rect">
            <a:avLst/>
          </a:prstGeom>
        </p:spPr>
      </p:pic>
    </p:spTree>
    <p:extLst>
      <p:ext uri="{BB962C8B-B14F-4D97-AF65-F5344CB8AC3E}">
        <p14:creationId xmlns:p14="http://schemas.microsoft.com/office/powerpoint/2010/main" val="2383739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5160-FC58-455D-B902-9B54D5177513}"/>
              </a:ext>
            </a:extLst>
          </p:cNvPr>
          <p:cNvSpPr>
            <a:spLocks noGrp="1"/>
          </p:cNvSpPr>
          <p:nvPr>
            <p:ph type="title"/>
          </p:nvPr>
        </p:nvSpPr>
        <p:spPr/>
        <p:txBody>
          <a:bodyPr/>
          <a:lstStyle/>
          <a:p>
            <a:r>
              <a:rPr lang="en-US" dirty="0"/>
              <a:t>The research team</a:t>
            </a:r>
          </a:p>
        </p:txBody>
      </p:sp>
      <p:sp>
        <p:nvSpPr>
          <p:cNvPr id="3" name="Content Placeholder 2">
            <a:extLst>
              <a:ext uri="{FF2B5EF4-FFF2-40B4-BE49-F238E27FC236}">
                <a16:creationId xmlns:a16="http://schemas.microsoft.com/office/drawing/2014/main" id="{FDE09C11-DA55-4B7F-B818-278333C25C0E}"/>
              </a:ext>
            </a:extLst>
          </p:cNvPr>
          <p:cNvSpPr>
            <a:spLocks noGrp="1"/>
          </p:cNvSpPr>
          <p:nvPr>
            <p:ph idx="1"/>
          </p:nvPr>
        </p:nvSpPr>
        <p:spPr>
          <a:xfrm>
            <a:off x="166501" y="2815023"/>
            <a:ext cx="3840480" cy="4929570"/>
          </a:xfrm>
        </p:spPr>
        <p:txBody>
          <a:bodyPr/>
          <a:lstStyle/>
          <a:p>
            <a:pPr marL="0" indent="0" algn="ctr">
              <a:buNone/>
            </a:pPr>
            <a:r>
              <a:rPr lang="en-US" sz="1400" dirty="0" err="1"/>
              <a:t>Pragmatix</a:t>
            </a:r>
            <a:r>
              <a:rPr lang="en-US" sz="1400" dirty="0"/>
              <a:t> Advisory was founded to help businesses, trade associations and public bodies around the world overcome their biggest challenges through the intelligent and pragmatic use of research and analysis.</a:t>
            </a:r>
          </a:p>
          <a:p>
            <a:pPr marL="0" indent="0" algn="ctr">
              <a:buNone/>
            </a:pPr>
            <a:r>
              <a:rPr lang="en-US" sz="1400" dirty="0" err="1"/>
              <a:t>Pragmatix</a:t>
            </a:r>
            <a:r>
              <a:rPr lang="en-US" sz="1400" dirty="0"/>
              <a:t> help clients understand the implications of a changing business environment and make their case to investors, regulators, politicians and other audiences.  They help them plan for the future through strategy development, forecasting, market sizing, scenario analysis and stress testing.</a:t>
            </a:r>
          </a:p>
          <a:p>
            <a:pPr marL="0" indent="0" algn="ctr">
              <a:buNone/>
            </a:pPr>
            <a:r>
              <a:rPr lang="en-US" sz="1400" dirty="0"/>
              <a:t>Recently, </a:t>
            </a:r>
            <a:r>
              <a:rPr lang="en-US" sz="1400" dirty="0" err="1"/>
              <a:t>Pragmatix</a:t>
            </a:r>
            <a:r>
              <a:rPr lang="en-US" sz="1400" dirty="0"/>
              <a:t> worked with a consortium of rural partners to assess the Treasury’s Green Book – the latest of several rural research projects.</a:t>
            </a:r>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p:txBody>
      </p:sp>
      <p:sp>
        <p:nvSpPr>
          <p:cNvPr id="4" name="Content Placeholder 3">
            <a:extLst>
              <a:ext uri="{FF2B5EF4-FFF2-40B4-BE49-F238E27FC236}">
                <a16:creationId xmlns:a16="http://schemas.microsoft.com/office/drawing/2014/main" id="{DF0ADF20-30E6-4DD3-A542-FD9D25C4911D}"/>
              </a:ext>
            </a:extLst>
          </p:cNvPr>
          <p:cNvSpPr>
            <a:spLocks noGrp="1"/>
          </p:cNvSpPr>
          <p:nvPr>
            <p:ph sz="quarter" idx="10"/>
          </p:nvPr>
        </p:nvSpPr>
        <p:spPr>
          <a:xfrm>
            <a:off x="4260150" y="2815023"/>
            <a:ext cx="3840480" cy="4126682"/>
          </a:xfrm>
        </p:spPr>
        <p:txBody>
          <a:bodyPr/>
          <a:lstStyle/>
          <a:p>
            <a:pPr algn="ctr"/>
            <a:r>
              <a:rPr lang="en-US" sz="1400" dirty="0"/>
              <a:t>FieldMouse was launched in 2018 to meet a strong need for the provision of qualitative research and recruitment in rural areas.</a:t>
            </a:r>
          </a:p>
          <a:p>
            <a:pPr algn="ctr"/>
            <a:r>
              <a:rPr lang="en-US" sz="1400" dirty="0"/>
              <a:t>Rural voices are seldom heard in research projects and FieldMouse addresses this need for an increasing number of clients.</a:t>
            </a:r>
          </a:p>
          <a:p>
            <a:pPr algn="ctr"/>
            <a:r>
              <a:rPr lang="en-US" sz="1400" dirty="0"/>
              <a:t>Based in rural </a:t>
            </a:r>
            <a:r>
              <a:rPr lang="en-US" sz="1400" dirty="0" err="1"/>
              <a:t>Montgomeryshire</a:t>
            </a:r>
            <a:r>
              <a:rPr lang="en-US" sz="1400" dirty="0"/>
              <a:t> in Wales, FieldMouse connects researchers to the full range of country dwellers; farmers, plumbers, lawyers, CEOs, artists, gamekeepers, pensioners and students.</a:t>
            </a:r>
          </a:p>
        </p:txBody>
      </p:sp>
      <p:pic>
        <p:nvPicPr>
          <p:cNvPr id="5" name="Picture 4">
            <a:extLst>
              <a:ext uri="{FF2B5EF4-FFF2-40B4-BE49-F238E27FC236}">
                <a16:creationId xmlns:a16="http://schemas.microsoft.com/office/drawing/2014/main" id="{4E99B51A-2A58-4451-A0D9-D2D27345F5E2}"/>
              </a:ext>
            </a:extLst>
          </p:cNvPr>
          <p:cNvPicPr>
            <a:picLocks noChangeAspect="1"/>
          </p:cNvPicPr>
          <p:nvPr/>
        </p:nvPicPr>
        <p:blipFill>
          <a:blip r:embed="rId2"/>
          <a:stretch>
            <a:fillRect/>
          </a:stretch>
        </p:blipFill>
        <p:spPr>
          <a:xfrm>
            <a:off x="398169" y="1831640"/>
            <a:ext cx="2233842" cy="727860"/>
          </a:xfrm>
          <a:prstGeom prst="rect">
            <a:avLst/>
          </a:prstGeom>
        </p:spPr>
      </p:pic>
      <p:pic>
        <p:nvPicPr>
          <p:cNvPr id="6" name="Picture 5">
            <a:extLst>
              <a:ext uri="{FF2B5EF4-FFF2-40B4-BE49-F238E27FC236}">
                <a16:creationId xmlns:a16="http://schemas.microsoft.com/office/drawing/2014/main" id="{A15441AD-9C2B-457E-BA1E-F5F803895EDD}"/>
              </a:ext>
            </a:extLst>
          </p:cNvPr>
          <p:cNvPicPr>
            <a:picLocks noChangeAspect="1"/>
          </p:cNvPicPr>
          <p:nvPr/>
        </p:nvPicPr>
        <p:blipFill>
          <a:blip r:embed="rId3"/>
          <a:stretch>
            <a:fillRect/>
          </a:stretch>
        </p:blipFill>
        <p:spPr>
          <a:xfrm>
            <a:off x="4334352" y="1811115"/>
            <a:ext cx="3523295" cy="748385"/>
          </a:xfrm>
          <a:prstGeom prst="rect">
            <a:avLst/>
          </a:prstGeom>
          <a:solidFill>
            <a:schemeClr val="bg1">
              <a:lumMod val="95000"/>
            </a:schemeClr>
          </a:solidFill>
        </p:spPr>
      </p:pic>
      <p:pic>
        <p:nvPicPr>
          <p:cNvPr id="7" name="Picture 6">
            <a:extLst>
              <a:ext uri="{FF2B5EF4-FFF2-40B4-BE49-F238E27FC236}">
                <a16:creationId xmlns:a16="http://schemas.microsoft.com/office/drawing/2014/main" id="{477D303B-8387-458A-AE05-DC468F3E2784}"/>
              </a:ext>
            </a:extLst>
          </p:cNvPr>
          <p:cNvPicPr>
            <a:picLocks noChangeAspect="1"/>
          </p:cNvPicPr>
          <p:nvPr/>
        </p:nvPicPr>
        <p:blipFill>
          <a:blip r:embed="rId4"/>
          <a:stretch>
            <a:fillRect/>
          </a:stretch>
        </p:blipFill>
        <p:spPr>
          <a:xfrm>
            <a:off x="8353798" y="2032208"/>
            <a:ext cx="3440033" cy="323883"/>
          </a:xfrm>
          <a:prstGeom prst="rect">
            <a:avLst/>
          </a:prstGeom>
        </p:spPr>
      </p:pic>
      <p:sp>
        <p:nvSpPr>
          <p:cNvPr id="8" name="TextBox 7">
            <a:extLst>
              <a:ext uri="{FF2B5EF4-FFF2-40B4-BE49-F238E27FC236}">
                <a16:creationId xmlns:a16="http://schemas.microsoft.com/office/drawing/2014/main" id="{CECC612D-B8F1-42DA-9919-792612D91618}"/>
              </a:ext>
            </a:extLst>
          </p:cNvPr>
          <p:cNvSpPr txBox="1"/>
          <p:nvPr/>
        </p:nvSpPr>
        <p:spPr>
          <a:xfrm>
            <a:off x="8353798" y="2815023"/>
            <a:ext cx="3330055" cy="3323987"/>
          </a:xfrm>
          <a:prstGeom prst="rect">
            <a:avLst/>
          </a:prstGeom>
          <a:noFill/>
        </p:spPr>
        <p:txBody>
          <a:bodyPr wrap="square" rtlCol="0">
            <a:spAutoFit/>
          </a:bodyPr>
          <a:lstStyle/>
          <a:p>
            <a:pPr algn="ctr"/>
            <a:r>
              <a:rPr lang="en-US" sz="1400" dirty="0"/>
              <a:t>Trajectory is a specialist insight and foresight agency.  All their work involves monitoring trends in consumer </a:t>
            </a:r>
            <a:r>
              <a:rPr lang="en-US" sz="1400" dirty="0" err="1"/>
              <a:t>behaviour</a:t>
            </a:r>
            <a:r>
              <a:rPr lang="en-US" sz="1400" dirty="0"/>
              <a:t> and attitudes as well as understanding the drivers of change.</a:t>
            </a:r>
          </a:p>
          <a:p>
            <a:pPr algn="ctr"/>
            <a:endParaRPr lang="en-US" sz="1400" dirty="0"/>
          </a:p>
          <a:p>
            <a:pPr algn="ctr"/>
            <a:r>
              <a:rPr lang="en-US" sz="1400" dirty="0"/>
              <a:t>Established in 2008, Trajectory uses a variety of techniques to understand consumer truths around the most sensitive of topics.  Clients include RBS, HSBC, Greene King and the BBC.</a:t>
            </a:r>
          </a:p>
          <a:p>
            <a:endParaRPr lang="en-US" sz="1400" dirty="0"/>
          </a:p>
          <a:p>
            <a:endParaRPr lang="en-US" sz="1400" dirty="0"/>
          </a:p>
        </p:txBody>
      </p:sp>
    </p:spTree>
    <p:extLst>
      <p:ext uri="{BB962C8B-B14F-4D97-AF65-F5344CB8AC3E}">
        <p14:creationId xmlns:p14="http://schemas.microsoft.com/office/powerpoint/2010/main" val="364522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6A2B2F-5E1D-4125-BD2C-CC829B7C7EA1}"/>
              </a:ext>
            </a:extLst>
          </p:cNvPr>
          <p:cNvSpPr>
            <a:spLocks noGrp="1"/>
          </p:cNvSpPr>
          <p:nvPr>
            <p:ph sz="half" idx="10"/>
          </p:nvPr>
        </p:nvSpPr>
        <p:spPr/>
        <p:txBody>
          <a:bodyPr/>
          <a:lstStyle/>
          <a:p>
            <a:r>
              <a:rPr lang="en-US" dirty="0"/>
              <a:t>Objectives</a:t>
            </a:r>
            <a:br>
              <a:rPr lang="en-US" dirty="0"/>
            </a:br>
            <a:endParaRPr lang="en-US" dirty="0"/>
          </a:p>
          <a:p>
            <a:r>
              <a:rPr lang="en-US" dirty="0"/>
              <a:t>Context</a:t>
            </a:r>
            <a:br>
              <a:rPr lang="en-US" dirty="0"/>
            </a:br>
            <a:endParaRPr lang="en-US" dirty="0"/>
          </a:p>
          <a:p>
            <a:r>
              <a:rPr lang="en-US" dirty="0"/>
              <a:t>Approach</a:t>
            </a:r>
            <a:br>
              <a:rPr lang="en-US" dirty="0"/>
            </a:br>
            <a:endParaRPr lang="en-US" dirty="0"/>
          </a:p>
          <a:p>
            <a:r>
              <a:rPr lang="en-US" dirty="0"/>
              <a:t>Team</a:t>
            </a:r>
            <a:br>
              <a:rPr lang="en-US" dirty="0"/>
            </a:br>
            <a:endParaRPr lang="en-US" dirty="0"/>
          </a:p>
        </p:txBody>
      </p:sp>
      <p:sp>
        <p:nvSpPr>
          <p:cNvPr id="4" name="Title 3">
            <a:extLst>
              <a:ext uri="{FF2B5EF4-FFF2-40B4-BE49-F238E27FC236}">
                <a16:creationId xmlns:a16="http://schemas.microsoft.com/office/drawing/2014/main" id="{FF1B3AEE-D318-487D-9C6F-24CBB314B898}"/>
              </a:ext>
            </a:extLst>
          </p:cNvPr>
          <p:cNvSpPr>
            <a:spLocks noGrp="1"/>
          </p:cNvSpPr>
          <p:nvPr>
            <p:ph type="title"/>
          </p:nvPr>
        </p:nvSpPr>
        <p:spPr/>
        <p:txBody>
          <a:bodyPr/>
          <a:lstStyle/>
          <a:p>
            <a:r>
              <a:rPr lang="en-US" dirty="0"/>
              <a:t>Contents</a:t>
            </a:r>
          </a:p>
        </p:txBody>
      </p:sp>
    </p:spTree>
    <p:extLst>
      <p:ext uri="{BB962C8B-B14F-4D97-AF65-F5344CB8AC3E}">
        <p14:creationId xmlns:p14="http://schemas.microsoft.com/office/powerpoint/2010/main" val="309695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67062-E4C7-4F95-A9E1-5D5EEDB6F2B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3FBAB93-2520-464D-90B3-46EB9A628487}"/>
              </a:ext>
            </a:extLst>
          </p:cNvPr>
          <p:cNvSpPr>
            <a:spLocks noGrp="1"/>
          </p:cNvSpPr>
          <p:nvPr>
            <p:ph idx="1"/>
          </p:nvPr>
        </p:nvSpPr>
        <p:spPr>
          <a:xfrm>
            <a:off x="365034" y="2219484"/>
            <a:ext cx="5730966" cy="2811544"/>
          </a:xfrm>
        </p:spPr>
        <p:txBody>
          <a:bodyPr/>
          <a:lstStyle/>
          <a:p>
            <a:pPr marL="0" indent="0">
              <a:buNone/>
            </a:pPr>
            <a:r>
              <a:rPr lang="en-US" sz="1400" b="1" dirty="0">
                <a:latin typeface="+mn-lt"/>
              </a:rPr>
              <a:t>Rural Britain is poorly understood at a time when it is undergoing profound change.</a:t>
            </a:r>
          </a:p>
          <a:p>
            <a:pPr marL="0" indent="0">
              <a:buNone/>
            </a:pPr>
            <a:r>
              <a:rPr lang="en-US" sz="1400" dirty="0">
                <a:effectLst/>
                <a:latin typeface="+mn-lt"/>
                <a:ea typeface="Calibri" panose="020F0502020204030204" pitchFamily="34" charset="0"/>
                <a:cs typeface="Times New Roman" panose="02020603050405020304" pitchFamily="18" charset="0"/>
              </a:rPr>
              <a:t>Data on rural communities, their life experiences and challenges are limited and often flawed. Our </a:t>
            </a:r>
            <a:r>
              <a:rPr lang="en-US" sz="1400" dirty="0">
                <a:latin typeface="+mn-lt"/>
                <a:ea typeface="Calibri" panose="020F0502020204030204" pitchFamily="34" charset="0"/>
                <a:cs typeface="Times New Roman" panose="02020603050405020304" pitchFamily="18" charset="0"/>
              </a:rPr>
              <a:t>recent experience with </a:t>
            </a:r>
            <a:r>
              <a:rPr lang="en-US" sz="1400" dirty="0">
                <a:effectLst/>
                <a:latin typeface="+mn-lt"/>
                <a:ea typeface="Calibri" panose="020F0502020204030204" pitchFamily="34" charset="0"/>
                <a:cs typeface="Times New Roman" panose="02020603050405020304" pitchFamily="18" charset="0"/>
              </a:rPr>
              <a:t>policy makers in rural areas has demonstrated that there are </a:t>
            </a:r>
            <a:r>
              <a:rPr lang="en-US" sz="1400" dirty="0">
                <a:latin typeface="+mn-lt"/>
                <a:ea typeface="Calibri" panose="020F0502020204030204" pitchFamily="34" charset="0"/>
                <a:cs typeface="Times New Roman" panose="02020603050405020304" pitchFamily="18" charset="0"/>
              </a:rPr>
              <a:t>critical</a:t>
            </a:r>
            <a:r>
              <a:rPr lang="en-US" sz="1400" dirty="0">
                <a:effectLst/>
                <a:latin typeface="+mn-lt"/>
                <a:ea typeface="Calibri" panose="020F0502020204030204" pitchFamily="34" charset="0"/>
                <a:cs typeface="Times New Roman" panose="02020603050405020304" pitchFamily="18" charset="0"/>
              </a:rPr>
              <a:t> </a:t>
            </a:r>
            <a:r>
              <a:rPr lang="en-US" sz="1400" dirty="0" err="1">
                <a:effectLst/>
                <a:latin typeface="+mn-lt"/>
                <a:ea typeface="Calibri" panose="020F0502020204030204" pitchFamily="34" charset="0"/>
                <a:cs typeface="Times New Roman" panose="02020603050405020304" pitchFamily="18" charset="0"/>
              </a:rPr>
              <a:t>blindspots</a:t>
            </a:r>
            <a:r>
              <a:rPr lang="en-US" sz="1400" dirty="0">
                <a:effectLst/>
                <a:latin typeface="+mn-lt"/>
                <a:ea typeface="Calibri" panose="020F0502020204030204" pitchFamily="34" charset="0"/>
                <a:cs typeface="Times New Roman" panose="02020603050405020304" pitchFamily="18" charset="0"/>
              </a:rPr>
              <a:t> and misrepresentations in national data sets.</a:t>
            </a:r>
          </a:p>
          <a:p>
            <a:pPr marL="0" indent="0">
              <a:buNone/>
            </a:pPr>
            <a:r>
              <a:rPr lang="en-US" sz="1400" dirty="0">
                <a:latin typeface="+mn-lt"/>
                <a:ea typeface="Calibri" panose="020F0502020204030204" pitchFamily="34" charset="0"/>
                <a:cs typeface="Times New Roman" panose="02020603050405020304" pitchFamily="18" charset="0"/>
              </a:rPr>
              <a:t>Farming is undergoing a series of significant changes and faces many new challenges.</a:t>
            </a:r>
            <a:endParaRPr lang="en-US" sz="1400" dirty="0">
              <a:effectLst/>
              <a:latin typeface="+mn-lt"/>
              <a:ea typeface="Calibri" panose="020F0502020204030204" pitchFamily="34" charset="0"/>
              <a:cs typeface="Times New Roman" panose="02020603050405020304" pitchFamily="18" charset="0"/>
            </a:endParaRPr>
          </a:p>
          <a:p>
            <a:pPr marL="0" indent="0">
              <a:buNone/>
            </a:pPr>
            <a:r>
              <a:rPr lang="en-US" sz="1400" dirty="0">
                <a:effectLst/>
                <a:latin typeface="+mn-lt"/>
                <a:ea typeface="Calibri" panose="020F0502020204030204" pitchFamily="34" charset="0"/>
                <a:cs typeface="Times New Roman" panose="02020603050405020304" pitchFamily="18" charset="0"/>
              </a:rPr>
              <a:t>Whilst many </a:t>
            </a:r>
            <a:r>
              <a:rPr lang="en-US" sz="1400" dirty="0" err="1">
                <a:effectLst/>
                <a:latin typeface="+mn-lt"/>
                <a:ea typeface="Calibri" panose="020F0502020204030204" pitchFamily="34" charset="0"/>
                <a:cs typeface="Times New Roman" panose="02020603050405020304" pitchFamily="18" charset="0"/>
              </a:rPr>
              <a:t>organisations</a:t>
            </a:r>
            <a:r>
              <a:rPr lang="en-US" sz="1400" dirty="0">
                <a:effectLst/>
                <a:latin typeface="+mn-lt"/>
                <a:ea typeface="Calibri" panose="020F0502020204030204" pitchFamily="34" charset="0"/>
                <a:cs typeface="Times New Roman" panose="02020603050405020304" pitchFamily="18" charset="0"/>
              </a:rPr>
              <a:t> would like to serve their rural audiences better, they often lack the evidence and insights to do so.</a:t>
            </a:r>
          </a:p>
          <a:p>
            <a:pPr marL="0" indent="0">
              <a:buNone/>
            </a:pPr>
            <a:r>
              <a:rPr lang="en-US" sz="1400" dirty="0">
                <a:effectLst/>
                <a:latin typeface="+mn-lt"/>
                <a:ea typeface="Calibri" panose="020F0502020204030204" pitchFamily="34" charset="0"/>
                <a:cs typeface="Times New Roman" panose="02020603050405020304" pitchFamily="18" charset="0"/>
              </a:rPr>
              <a:t>Our aim is to encourage a small group of non-competing </a:t>
            </a:r>
            <a:r>
              <a:rPr lang="en-US" sz="1400" dirty="0" err="1">
                <a:effectLst/>
                <a:latin typeface="+mn-lt"/>
                <a:ea typeface="Calibri" panose="020F0502020204030204" pitchFamily="34" charset="0"/>
                <a:cs typeface="Times New Roman" panose="02020603050405020304" pitchFamily="18" charset="0"/>
              </a:rPr>
              <a:t>organisations</a:t>
            </a:r>
            <a:r>
              <a:rPr lang="en-US" sz="1400" dirty="0">
                <a:effectLst/>
                <a:latin typeface="+mn-lt"/>
                <a:ea typeface="Calibri" panose="020F0502020204030204" pitchFamily="34" charset="0"/>
                <a:cs typeface="Times New Roman" panose="02020603050405020304" pitchFamily="18" charset="0"/>
              </a:rPr>
              <a:t> to fund an authoritative study into the current and future challenges faced by rural and coastal communities.  </a:t>
            </a:r>
          </a:p>
          <a:p>
            <a:pPr marL="0" indent="0">
              <a:buNone/>
            </a:pPr>
            <a:endParaRPr lang="en-US" sz="1600" dirty="0"/>
          </a:p>
        </p:txBody>
      </p:sp>
      <p:pic>
        <p:nvPicPr>
          <p:cNvPr id="6" name="Content Placeholder 5" descr="A lake with hills in the background&#10;&#10;Description automatically generated with low confidence">
            <a:extLst>
              <a:ext uri="{FF2B5EF4-FFF2-40B4-BE49-F238E27FC236}">
                <a16:creationId xmlns:a16="http://schemas.microsoft.com/office/drawing/2014/main" id="{C1D43C5F-EDFA-4CD7-828D-1319DF7AB604}"/>
              </a:ext>
            </a:extLst>
          </p:cNvPr>
          <p:cNvPicPr>
            <a:picLocks noGrp="1" noChangeAspect="1"/>
          </p:cNvPicPr>
          <p:nvPr>
            <p:ph sz="quarter" idx="10"/>
          </p:nvPr>
        </p:nvPicPr>
        <p:blipFill>
          <a:blip r:embed="rId2" cstate="screen">
            <a:extLst>
              <a:ext uri="{28A0092B-C50C-407E-A947-70E740481C1C}">
                <a14:useLocalDpi xmlns:a14="http://schemas.microsoft.com/office/drawing/2010/main"/>
              </a:ext>
            </a:extLst>
          </a:blip>
          <a:stretch>
            <a:fillRect/>
          </a:stretch>
        </p:blipFill>
        <p:spPr>
          <a:xfrm>
            <a:off x="6501961" y="2219484"/>
            <a:ext cx="5212081" cy="3474720"/>
          </a:xfrm>
        </p:spPr>
      </p:pic>
    </p:spTree>
    <p:extLst>
      <p:ext uri="{BB962C8B-B14F-4D97-AF65-F5344CB8AC3E}">
        <p14:creationId xmlns:p14="http://schemas.microsoft.com/office/powerpoint/2010/main" val="3053724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AD9DB-5AAC-4CC5-9815-630740451DEA}"/>
              </a:ext>
            </a:extLst>
          </p:cNvPr>
          <p:cNvSpPr>
            <a:spLocks noGrp="1"/>
          </p:cNvSpPr>
          <p:nvPr>
            <p:ph type="title"/>
          </p:nvPr>
        </p:nvSpPr>
        <p:spPr>
          <a:xfrm>
            <a:off x="4155440" y="819965"/>
            <a:ext cx="7638391" cy="590931"/>
          </a:xfrm>
        </p:spPr>
        <p:txBody>
          <a:bodyPr/>
          <a:lstStyle/>
          <a:p>
            <a:r>
              <a:rPr lang="en-US" dirty="0"/>
              <a:t>Research objectives</a:t>
            </a:r>
          </a:p>
        </p:txBody>
      </p:sp>
      <p:sp>
        <p:nvSpPr>
          <p:cNvPr id="3" name="Content Placeholder 2">
            <a:extLst>
              <a:ext uri="{FF2B5EF4-FFF2-40B4-BE49-F238E27FC236}">
                <a16:creationId xmlns:a16="http://schemas.microsoft.com/office/drawing/2014/main" id="{B4891803-31EB-4FF5-8815-EFCFF58ED680}"/>
              </a:ext>
            </a:extLst>
          </p:cNvPr>
          <p:cNvSpPr>
            <a:spLocks noGrp="1"/>
          </p:cNvSpPr>
          <p:nvPr>
            <p:ph idx="1"/>
          </p:nvPr>
        </p:nvSpPr>
        <p:spPr>
          <a:xfrm>
            <a:off x="621339" y="1773503"/>
            <a:ext cx="10949322" cy="5084497"/>
          </a:xfrm>
        </p:spPr>
        <p:txBody>
          <a:bodyPr/>
          <a:lstStyle/>
          <a:p>
            <a:pPr marL="0" indent="0">
              <a:buNone/>
            </a:pPr>
            <a:r>
              <a:rPr lang="en-US" sz="1400" b="1" dirty="0"/>
              <a:t>The project had two broad objectives:</a:t>
            </a:r>
            <a:endParaRPr lang="en-US" sz="1400" dirty="0"/>
          </a:p>
          <a:p>
            <a:pPr marL="342900" indent="-342900">
              <a:buAutoNum type="arabicPeriod"/>
            </a:pPr>
            <a:r>
              <a:rPr lang="en-US" sz="1400" b="1" dirty="0"/>
              <a:t>To provide a detailed and accurate assessment of the issues that rural communities currently face</a:t>
            </a:r>
          </a:p>
          <a:p>
            <a:pPr marL="0" indent="0">
              <a:buNone/>
            </a:pPr>
            <a:r>
              <a:rPr lang="en-US" sz="1400" dirty="0"/>
              <a:t>This objective addresses the current knowledge gap about the lives of rural Britons. Even robust data sources such as the ONS fail to capture the complexity or rural life (for example by failing to consider the seasonality of much rural work).  We will address this to create a reliable and accurate analysis of rural and coastal communities.  We also want to understand the problems that hold back rural communities – mobility, communications, housing and access to both public services and shops. </a:t>
            </a:r>
          </a:p>
          <a:p>
            <a:pPr marL="0" indent="0">
              <a:buNone/>
            </a:pPr>
            <a:r>
              <a:rPr lang="en-US" sz="1400" dirty="0"/>
              <a:t>Farms are at the heart of rural communities and face a series of evolving challenges from a lack of immigrant </a:t>
            </a:r>
            <a:r>
              <a:rPr lang="en-US" sz="1400" dirty="0" err="1"/>
              <a:t>labour</a:t>
            </a:r>
            <a:r>
              <a:rPr lang="en-US" sz="1400" dirty="0"/>
              <a:t> and haulage to the withdrawal of the Basic Payment Scheme and the introduction of Environmental Land Management Schemes.  More positively, the contribution that farmers make is now valued more highly by a public who have appreciated the countryside more through the long months of lockdown and who have come to enjoy </a:t>
            </a:r>
            <a:r>
              <a:rPr lang="en-US" sz="1400" dirty="0" err="1"/>
              <a:t>staycationing</a:t>
            </a:r>
            <a:r>
              <a:rPr lang="en-US" sz="1400" dirty="0"/>
              <a:t>.</a:t>
            </a:r>
          </a:p>
          <a:p>
            <a:pPr marL="0" indent="0">
              <a:buNone/>
            </a:pPr>
            <a:r>
              <a:rPr lang="en-US" sz="1400" dirty="0"/>
              <a:t>Our work seeks to address this gap in knowledge and to equip business to better meet the needs of those working and living on the coasts and in the countryside.</a:t>
            </a:r>
            <a:endParaRPr lang="en-US" sz="1400" b="1" dirty="0"/>
          </a:p>
          <a:p>
            <a:pPr marL="0" indent="0">
              <a:buNone/>
            </a:pPr>
            <a:r>
              <a:rPr lang="en-US" sz="1400" b="1" dirty="0"/>
              <a:t>2. To forecast how rural Britain will change between now and 2050</a:t>
            </a:r>
          </a:p>
          <a:p>
            <a:pPr marL="0" indent="0">
              <a:buNone/>
            </a:pPr>
            <a:r>
              <a:rPr lang="en-US" sz="1400" dirty="0"/>
              <a:t>From hybrid working to staycations and rewilding, the countryside is facing a period of significant change. We will forecast the scale of this change and what it will mean for the mix of services that consumers demand – across mobility, telecommunications, last mile delivery, shops, services and infrastructure.  We will also consider rural demographics and the economic activity of those working in rural locations.  Finally, we’ll consider how </a:t>
            </a:r>
            <a:r>
              <a:rPr lang="en-US" sz="1400" dirty="0" err="1"/>
              <a:t>behaviours</a:t>
            </a:r>
            <a:r>
              <a:rPr lang="en-US" sz="1400" dirty="0"/>
              <a:t> and attitudes are changing and what that means for rural communities in the years ahead.</a:t>
            </a:r>
          </a:p>
          <a:p>
            <a:pPr marL="0" indent="0">
              <a:buNone/>
            </a:pPr>
            <a:endParaRPr lang="en-US" sz="1400" dirty="0"/>
          </a:p>
          <a:p>
            <a:pPr marL="0" indent="0">
              <a:buNone/>
            </a:pPr>
            <a:endParaRPr lang="en-US" sz="1400" dirty="0"/>
          </a:p>
          <a:p>
            <a:pPr marL="0" indent="0">
              <a:buNone/>
            </a:pPr>
            <a:endParaRPr lang="en-US" sz="1400" dirty="0"/>
          </a:p>
          <a:p>
            <a:pPr marL="457200" lvl="1" indent="0">
              <a:buNone/>
              <a:tabLst>
                <a:tab pos="2290763" algn="l"/>
              </a:tabLst>
            </a:pPr>
            <a:br>
              <a:rPr lang="en-US" sz="1000" dirty="0"/>
            </a:br>
            <a:endParaRPr lang="en-US" sz="1000" dirty="0"/>
          </a:p>
          <a:p>
            <a:pPr marL="0" indent="0">
              <a:buNone/>
            </a:pPr>
            <a:br>
              <a:rPr lang="en-US" sz="1400" dirty="0"/>
            </a:br>
            <a:endParaRPr lang="en-US" sz="1400" dirty="0"/>
          </a:p>
        </p:txBody>
      </p:sp>
    </p:spTree>
    <p:extLst>
      <p:ext uri="{BB962C8B-B14F-4D97-AF65-F5344CB8AC3E}">
        <p14:creationId xmlns:p14="http://schemas.microsoft.com/office/powerpoint/2010/main" val="90879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AD9DB-5AAC-4CC5-9815-630740451DEA}"/>
              </a:ext>
            </a:extLst>
          </p:cNvPr>
          <p:cNvSpPr>
            <a:spLocks noGrp="1"/>
          </p:cNvSpPr>
          <p:nvPr>
            <p:ph type="title"/>
          </p:nvPr>
        </p:nvSpPr>
        <p:spPr>
          <a:xfrm>
            <a:off x="4155440" y="819965"/>
            <a:ext cx="7638391" cy="590931"/>
          </a:xfrm>
        </p:spPr>
        <p:txBody>
          <a:bodyPr/>
          <a:lstStyle/>
          <a:p>
            <a:r>
              <a:rPr lang="en-US" dirty="0"/>
              <a:t>Areas of focus</a:t>
            </a:r>
          </a:p>
        </p:txBody>
      </p:sp>
      <p:sp>
        <p:nvSpPr>
          <p:cNvPr id="3" name="Content Placeholder 2">
            <a:extLst>
              <a:ext uri="{FF2B5EF4-FFF2-40B4-BE49-F238E27FC236}">
                <a16:creationId xmlns:a16="http://schemas.microsoft.com/office/drawing/2014/main" id="{B4891803-31EB-4FF5-8815-EFCFF58ED680}"/>
              </a:ext>
            </a:extLst>
          </p:cNvPr>
          <p:cNvSpPr>
            <a:spLocks noGrp="1"/>
          </p:cNvSpPr>
          <p:nvPr>
            <p:ph idx="1"/>
          </p:nvPr>
        </p:nvSpPr>
        <p:spPr>
          <a:xfrm>
            <a:off x="621339" y="1617386"/>
            <a:ext cx="10949322" cy="5084497"/>
          </a:xfrm>
        </p:spPr>
        <p:txBody>
          <a:bodyPr/>
          <a:lstStyle/>
          <a:p>
            <a:pPr marL="0" indent="0">
              <a:buNone/>
            </a:pPr>
            <a:r>
              <a:rPr lang="en-US" sz="1600" b="1" dirty="0"/>
              <a:t>Within the objectives, the project had two areas of focus:</a:t>
            </a:r>
            <a:endParaRPr lang="en-US" sz="1600" dirty="0"/>
          </a:p>
          <a:p>
            <a:pPr marL="342900" indent="-342900">
              <a:buAutoNum type="arabicPeriod"/>
            </a:pPr>
            <a:r>
              <a:rPr lang="en-US" sz="1400" b="1" dirty="0"/>
              <a:t>Agriculture and the future of farming</a:t>
            </a:r>
          </a:p>
          <a:p>
            <a:pPr marL="0" indent="0">
              <a:buNone/>
            </a:pPr>
            <a:r>
              <a:rPr lang="en-US" sz="1400" dirty="0"/>
              <a:t>Farming faces a number of significant changes ranging from </a:t>
            </a:r>
            <a:r>
              <a:rPr lang="en-US" sz="1400" dirty="0" err="1"/>
              <a:t>labour</a:t>
            </a:r>
            <a:r>
              <a:rPr lang="en-US" sz="1400" dirty="0"/>
              <a:t> shortages and our exit from the common agricultural policy to the impact of both the Agricultural Act of 2020 and the 25 year Environment Plan.  Low food prices have forced many farmers to become more entrepreneurial and to diversify – in 2021 the percentage of business turnover from non-farming activities increased from 11% to 16% (NFU Mutual).  Holiday accommodation is already the third biggest source of non-farming income and the recent trend towards staycations is likely to continue.</a:t>
            </a:r>
          </a:p>
          <a:p>
            <a:pPr marL="0" indent="0">
              <a:buNone/>
            </a:pPr>
            <a:r>
              <a:rPr lang="en-US" sz="1400" dirty="0"/>
              <a:t>Specifically, the project will focus on trends in farm ownership and income from non-farming activities (e.g. property and retail). </a:t>
            </a:r>
          </a:p>
          <a:p>
            <a:pPr marL="0" indent="0">
              <a:buNone/>
            </a:pPr>
            <a:r>
              <a:rPr lang="en-US" sz="1400" b="1" dirty="0"/>
              <a:t>2. Mobility and transport</a:t>
            </a:r>
          </a:p>
          <a:p>
            <a:pPr marL="0" indent="0">
              <a:buNone/>
            </a:pPr>
            <a:r>
              <a:rPr lang="en-US" sz="1400" dirty="0"/>
              <a:t>So much of the discourse around mobility is urban-based.  A lack of public transport is disempowering for rural communities and limits opportunities.  While the infrastructure for electric vehicles is growing along arterial routes and in cities, facilities in the countryside are sparser.  For young people in particular, this limits opportunities and encourages a move to urban areas.</a:t>
            </a:r>
          </a:p>
          <a:p>
            <a:pPr marL="0" indent="0">
              <a:buNone/>
            </a:pPr>
            <a:r>
              <a:rPr lang="en-US" sz="1400" dirty="0" err="1"/>
              <a:t>Decarbonising</a:t>
            </a:r>
            <a:r>
              <a:rPr lang="en-US" sz="1400" dirty="0"/>
              <a:t> transport is easier to achieve in towns than it is in the valleys, glens and dales.  We will explore transport needs and how they are changing.</a:t>
            </a:r>
          </a:p>
          <a:p>
            <a:pPr marL="0" indent="0">
              <a:buNone/>
            </a:pPr>
            <a:endParaRPr lang="en-US" sz="1400" b="1" dirty="0"/>
          </a:p>
          <a:p>
            <a:pPr marL="0" indent="0">
              <a:buNone/>
            </a:pPr>
            <a:endParaRPr lang="en-US" sz="1400" dirty="0"/>
          </a:p>
          <a:p>
            <a:pPr marL="0" indent="0">
              <a:buNone/>
            </a:pPr>
            <a:endParaRPr lang="en-US" sz="1400" dirty="0"/>
          </a:p>
          <a:p>
            <a:pPr marL="0" indent="0">
              <a:buNone/>
            </a:pPr>
            <a:endParaRPr lang="en-US" sz="1400" dirty="0"/>
          </a:p>
          <a:p>
            <a:pPr marL="457200" lvl="1" indent="0">
              <a:buNone/>
              <a:tabLst>
                <a:tab pos="2290763" algn="l"/>
              </a:tabLst>
            </a:pPr>
            <a:br>
              <a:rPr lang="en-US" sz="1000" dirty="0"/>
            </a:br>
            <a:endParaRPr lang="en-US" sz="1000" dirty="0"/>
          </a:p>
          <a:p>
            <a:pPr marL="0" indent="0">
              <a:buNone/>
            </a:pPr>
            <a:br>
              <a:rPr lang="en-US" sz="1400" dirty="0"/>
            </a:br>
            <a:endParaRPr lang="en-US" sz="1400" dirty="0"/>
          </a:p>
        </p:txBody>
      </p:sp>
    </p:spTree>
    <p:extLst>
      <p:ext uri="{BB962C8B-B14F-4D97-AF65-F5344CB8AC3E}">
        <p14:creationId xmlns:p14="http://schemas.microsoft.com/office/powerpoint/2010/main" val="247373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C64F-4A99-4502-A119-6BA57348DC10}"/>
              </a:ext>
            </a:extLst>
          </p:cNvPr>
          <p:cNvSpPr>
            <a:spLocks noGrp="1"/>
          </p:cNvSpPr>
          <p:nvPr>
            <p:ph type="title"/>
          </p:nvPr>
        </p:nvSpPr>
        <p:spPr/>
        <p:txBody>
          <a:bodyPr/>
          <a:lstStyle/>
          <a:p>
            <a:r>
              <a:rPr lang="en-US" dirty="0"/>
              <a:t>Key themes</a:t>
            </a:r>
          </a:p>
        </p:txBody>
      </p:sp>
      <p:sp>
        <p:nvSpPr>
          <p:cNvPr id="4" name="Oval 3">
            <a:extLst>
              <a:ext uri="{FF2B5EF4-FFF2-40B4-BE49-F238E27FC236}">
                <a16:creationId xmlns:a16="http://schemas.microsoft.com/office/drawing/2014/main" id="{BC1AB43C-BD0D-4E70-8DBB-1F20414F7178}"/>
              </a:ext>
            </a:extLst>
          </p:cNvPr>
          <p:cNvSpPr/>
          <p:nvPr/>
        </p:nvSpPr>
        <p:spPr>
          <a:xfrm>
            <a:off x="3649893" y="2092959"/>
            <a:ext cx="3931920" cy="3931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F1BDED1-A886-4AC9-8A91-ABC243E191FE}"/>
              </a:ext>
            </a:extLst>
          </p:cNvPr>
          <p:cNvSpPr/>
          <p:nvPr/>
        </p:nvSpPr>
        <p:spPr>
          <a:xfrm>
            <a:off x="5377093" y="2092959"/>
            <a:ext cx="477520" cy="4297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EAB04D4-382C-4FFC-8484-EB786E2466C9}"/>
              </a:ext>
            </a:extLst>
          </p:cNvPr>
          <p:cNvSpPr/>
          <p:nvPr/>
        </p:nvSpPr>
        <p:spPr>
          <a:xfrm rot="5400000">
            <a:off x="5237479" y="1910254"/>
            <a:ext cx="477520" cy="4297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4A360A2-9E65-4FBE-A811-3D49213D400F}"/>
              </a:ext>
            </a:extLst>
          </p:cNvPr>
          <p:cNvSpPr txBox="1"/>
          <p:nvPr/>
        </p:nvSpPr>
        <p:spPr>
          <a:xfrm>
            <a:off x="463331" y="2259449"/>
            <a:ext cx="2864242" cy="1600438"/>
          </a:xfrm>
          <a:prstGeom prst="rect">
            <a:avLst/>
          </a:prstGeom>
          <a:noFill/>
          <a:ln>
            <a:solidFill>
              <a:schemeClr val="accent1">
                <a:shade val="50000"/>
              </a:schemeClr>
            </a:solidFill>
          </a:ln>
        </p:spPr>
        <p:txBody>
          <a:bodyPr wrap="square" rtlCol="0">
            <a:spAutoFit/>
          </a:bodyPr>
          <a:lstStyle/>
          <a:p>
            <a:r>
              <a:rPr lang="en-US" sz="1400" b="1" dirty="0"/>
              <a:t>Sustainability</a:t>
            </a:r>
          </a:p>
          <a:p>
            <a:endParaRPr lang="en-US" sz="1400" dirty="0"/>
          </a:p>
          <a:p>
            <a:pPr marL="285750" indent="-285750">
              <a:buFont typeface="Arial" panose="020B0604020202020204" pitchFamily="34" charset="0"/>
              <a:buChar char="•"/>
            </a:pPr>
            <a:r>
              <a:rPr lang="en-US" sz="1400" dirty="0"/>
              <a:t>Climate emergency</a:t>
            </a:r>
          </a:p>
          <a:p>
            <a:pPr marL="285750" indent="-285750">
              <a:buFont typeface="Arial" panose="020B0604020202020204" pitchFamily="34" charset="0"/>
              <a:buChar char="•"/>
            </a:pPr>
            <a:r>
              <a:rPr lang="en-US" sz="1400" dirty="0"/>
              <a:t>Sustainable farming</a:t>
            </a:r>
          </a:p>
          <a:p>
            <a:pPr marL="285750" indent="-285750">
              <a:buFont typeface="Arial" panose="020B0604020202020204" pitchFamily="34" charset="0"/>
              <a:buChar char="•"/>
            </a:pPr>
            <a:r>
              <a:rPr lang="en-US" sz="1400" dirty="0"/>
              <a:t>Impact of Agriculture Act </a:t>
            </a:r>
          </a:p>
          <a:p>
            <a:pPr marL="285750" indent="-285750">
              <a:buFont typeface="Arial" panose="020B0604020202020204" pitchFamily="34" charset="0"/>
              <a:buChar char="•"/>
            </a:pPr>
            <a:r>
              <a:rPr lang="en-US" sz="1400" dirty="0"/>
              <a:t>Food security</a:t>
            </a:r>
          </a:p>
          <a:p>
            <a:pPr marL="285750" indent="-285750">
              <a:buFont typeface="Arial" panose="020B0604020202020204" pitchFamily="34" charset="0"/>
              <a:buChar char="•"/>
            </a:pPr>
            <a:r>
              <a:rPr lang="en-US" sz="1400" dirty="0"/>
              <a:t>EV network</a:t>
            </a:r>
          </a:p>
        </p:txBody>
      </p:sp>
      <p:sp>
        <p:nvSpPr>
          <p:cNvPr id="8" name="TextBox 7">
            <a:extLst>
              <a:ext uri="{FF2B5EF4-FFF2-40B4-BE49-F238E27FC236}">
                <a16:creationId xmlns:a16="http://schemas.microsoft.com/office/drawing/2014/main" id="{53B08614-3186-4115-B034-25959940885A}"/>
              </a:ext>
            </a:extLst>
          </p:cNvPr>
          <p:cNvSpPr txBox="1"/>
          <p:nvPr/>
        </p:nvSpPr>
        <p:spPr>
          <a:xfrm>
            <a:off x="7781510" y="4813304"/>
            <a:ext cx="3762567" cy="1815882"/>
          </a:xfrm>
          <a:prstGeom prst="rect">
            <a:avLst/>
          </a:prstGeom>
          <a:noFill/>
          <a:ln>
            <a:solidFill>
              <a:schemeClr val="accent1">
                <a:shade val="50000"/>
              </a:schemeClr>
            </a:solidFill>
          </a:ln>
        </p:spPr>
        <p:txBody>
          <a:bodyPr wrap="square" rtlCol="0">
            <a:spAutoFit/>
          </a:bodyPr>
          <a:lstStyle/>
          <a:p>
            <a:r>
              <a:rPr lang="en-US" sz="1400" b="1" dirty="0"/>
              <a:t>Society</a:t>
            </a: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Ageing</a:t>
            </a:r>
          </a:p>
          <a:p>
            <a:pPr marL="285750" indent="-285750">
              <a:buFont typeface="Arial" panose="020B0604020202020204" pitchFamily="34" charset="0"/>
              <a:buChar char="•"/>
            </a:pPr>
            <a:r>
              <a:rPr lang="en-US" sz="1400" dirty="0"/>
              <a:t>Migrant </a:t>
            </a:r>
            <a:r>
              <a:rPr lang="en-US" sz="1400" dirty="0" err="1"/>
              <a:t>labour</a:t>
            </a:r>
            <a:r>
              <a:rPr lang="en-US" sz="1400" dirty="0"/>
              <a:t> and farming</a:t>
            </a:r>
          </a:p>
          <a:p>
            <a:pPr marL="285750" indent="-285750">
              <a:buFont typeface="Arial" panose="020B0604020202020204" pitchFamily="34" charset="0"/>
              <a:buChar char="•"/>
            </a:pPr>
            <a:r>
              <a:rPr lang="en-US" sz="1400" dirty="0"/>
              <a:t>Cost of living</a:t>
            </a:r>
          </a:p>
          <a:p>
            <a:pPr marL="285750" indent="-285750">
              <a:buFont typeface="Arial" panose="020B0604020202020204" pitchFamily="34" charset="0"/>
              <a:buChar char="•"/>
            </a:pPr>
            <a:r>
              <a:rPr lang="en-US" sz="1400" dirty="0"/>
              <a:t>Where government investment is being targeted</a:t>
            </a:r>
          </a:p>
          <a:p>
            <a:pPr marL="285750" indent="-285750">
              <a:buFont typeface="Arial" panose="020B0604020202020204" pitchFamily="34" charset="0"/>
              <a:buChar char="•"/>
            </a:pPr>
            <a:r>
              <a:rPr lang="en-US" sz="1400" dirty="0"/>
              <a:t>Demand for housing &amp; housing stock</a:t>
            </a:r>
          </a:p>
        </p:txBody>
      </p:sp>
      <p:sp>
        <p:nvSpPr>
          <p:cNvPr id="9" name="TextBox 8">
            <a:extLst>
              <a:ext uri="{FF2B5EF4-FFF2-40B4-BE49-F238E27FC236}">
                <a16:creationId xmlns:a16="http://schemas.microsoft.com/office/drawing/2014/main" id="{AE6A618C-21E8-414A-B080-5CB115083B38}"/>
              </a:ext>
            </a:extLst>
          </p:cNvPr>
          <p:cNvSpPr txBox="1"/>
          <p:nvPr/>
        </p:nvSpPr>
        <p:spPr>
          <a:xfrm>
            <a:off x="7781509" y="2259449"/>
            <a:ext cx="3762568" cy="1169551"/>
          </a:xfrm>
          <a:prstGeom prst="rect">
            <a:avLst/>
          </a:prstGeom>
          <a:noFill/>
          <a:ln>
            <a:solidFill>
              <a:schemeClr val="accent1">
                <a:shade val="50000"/>
              </a:schemeClr>
            </a:solidFill>
          </a:ln>
        </p:spPr>
        <p:txBody>
          <a:bodyPr wrap="none" rtlCol="0">
            <a:spAutoFit/>
          </a:bodyPr>
          <a:lstStyle/>
          <a:p>
            <a:r>
              <a:rPr lang="en-US" sz="1400" b="1" dirty="0"/>
              <a:t>Mobility &amp; communications</a:t>
            </a:r>
          </a:p>
          <a:p>
            <a:endParaRPr lang="en-US" sz="1400" dirty="0"/>
          </a:p>
          <a:p>
            <a:pPr marL="285750" indent="-285750">
              <a:buFont typeface="Arial" panose="020B0604020202020204" pitchFamily="34" charset="0"/>
              <a:buChar char="•"/>
            </a:pPr>
            <a:r>
              <a:rPr lang="en-US" sz="1400" dirty="0"/>
              <a:t>Public and private transport</a:t>
            </a:r>
          </a:p>
          <a:p>
            <a:pPr marL="285750" indent="-285750">
              <a:buFont typeface="Arial" panose="020B0604020202020204" pitchFamily="34" charset="0"/>
              <a:buChar char="•"/>
            </a:pPr>
            <a:r>
              <a:rPr lang="en-US" sz="1400" dirty="0"/>
              <a:t>Last mile delivery</a:t>
            </a:r>
          </a:p>
          <a:p>
            <a:pPr marL="285750" indent="-285750">
              <a:buFont typeface="Arial" panose="020B0604020202020204" pitchFamily="34" charset="0"/>
              <a:buChar char="•"/>
            </a:pPr>
            <a:r>
              <a:rPr lang="en-US" sz="1400" dirty="0"/>
              <a:t>Digital &amp; telecommunications delivery</a:t>
            </a:r>
            <a:endParaRPr lang="en-US" dirty="0"/>
          </a:p>
        </p:txBody>
      </p:sp>
      <p:sp>
        <p:nvSpPr>
          <p:cNvPr id="10" name="TextBox 9">
            <a:extLst>
              <a:ext uri="{FF2B5EF4-FFF2-40B4-BE49-F238E27FC236}">
                <a16:creationId xmlns:a16="http://schemas.microsoft.com/office/drawing/2014/main" id="{2B7AA893-EC2A-498E-8156-8FBE9EA6EC23}"/>
              </a:ext>
            </a:extLst>
          </p:cNvPr>
          <p:cNvSpPr txBox="1"/>
          <p:nvPr/>
        </p:nvSpPr>
        <p:spPr>
          <a:xfrm>
            <a:off x="463331" y="4813304"/>
            <a:ext cx="2864242" cy="1815882"/>
          </a:xfrm>
          <a:prstGeom prst="rect">
            <a:avLst/>
          </a:prstGeom>
          <a:noFill/>
          <a:ln>
            <a:solidFill>
              <a:schemeClr val="accent1">
                <a:shade val="50000"/>
              </a:schemeClr>
            </a:solidFill>
          </a:ln>
        </p:spPr>
        <p:txBody>
          <a:bodyPr wrap="square" rtlCol="0">
            <a:spAutoFit/>
          </a:bodyPr>
          <a:lstStyle/>
          <a:p>
            <a:r>
              <a:rPr lang="en-US" sz="1400" b="1" dirty="0"/>
              <a:t>Farming &amp; rural economy </a:t>
            </a:r>
          </a:p>
          <a:p>
            <a:endParaRPr lang="en-US" sz="1400" dirty="0"/>
          </a:p>
          <a:p>
            <a:pPr marL="285750" indent="-285750">
              <a:buFont typeface="Arial" panose="020B0604020202020204" pitchFamily="34" charset="0"/>
              <a:buChar char="•"/>
            </a:pPr>
            <a:r>
              <a:rPr lang="en-US" sz="1400" dirty="0"/>
              <a:t>Entrepreneurial farmers diversifying their businesses</a:t>
            </a:r>
          </a:p>
          <a:p>
            <a:pPr marL="285750" indent="-285750">
              <a:buFont typeface="Arial" panose="020B0604020202020204" pitchFamily="34" charset="0"/>
              <a:buChar char="•"/>
            </a:pPr>
            <a:r>
              <a:rPr lang="en-US" sz="1400" dirty="0"/>
              <a:t>Multiple impacts of Brexit</a:t>
            </a:r>
          </a:p>
          <a:p>
            <a:pPr marL="285750" indent="-285750">
              <a:buFont typeface="Arial" panose="020B0604020202020204" pitchFamily="34" charset="0"/>
              <a:buChar char="•"/>
            </a:pPr>
            <a:r>
              <a:rPr lang="en-US" sz="1400" dirty="0"/>
              <a:t>Leisure &amp; tourism</a:t>
            </a:r>
          </a:p>
          <a:p>
            <a:pPr marL="285750" indent="-285750">
              <a:buFont typeface="Arial" panose="020B0604020202020204" pitchFamily="34" charset="0"/>
              <a:buChar char="•"/>
            </a:pPr>
            <a:r>
              <a:rPr lang="en-US" sz="1400" dirty="0"/>
              <a:t>Rural economies vs rural communities.</a:t>
            </a:r>
          </a:p>
        </p:txBody>
      </p:sp>
    </p:spTree>
    <p:extLst>
      <p:ext uri="{BB962C8B-B14F-4D97-AF65-F5344CB8AC3E}">
        <p14:creationId xmlns:p14="http://schemas.microsoft.com/office/powerpoint/2010/main" val="43614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F389AF-69AD-4127-937E-A4AE917A6DEE}"/>
              </a:ext>
            </a:extLst>
          </p:cNvPr>
          <p:cNvSpPr>
            <a:spLocks noGrp="1"/>
          </p:cNvSpPr>
          <p:nvPr>
            <p:ph sz="half" idx="1"/>
          </p:nvPr>
        </p:nvSpPr>
        <p:spPr>
          <a:xfrm>
            <a:off x="744529" y="2303183"/>
            <a:ext cx="5181600" cy="3166030"/>
          </a:xfrm>
        </p:spPr>
        <p:txBody>
          <a:bodyPr/>
          <a:lstStyle/>
          <a:p>
            <a:pPr marL="0" indent="0">
              <a:buNone/>
            </a:pPr>
            <a:r>
              <a:rPr lang="en-US" sz="1400" dirty="0"/>
              <a:t>Rural Britain has undergone significant change in the last twenty years.  The next ten years will see even greater change from factors such as these:</a:t>
            </a:r>
          </a:p>
          <a:p>
            <a:r>
              <a:rPr lang="en-US" sz="1400" dirty="0"/>
              <a:t>Brexit and freedom from the Common Agricultural Policy</a:t>
            </a:r>
          </a:p>
          <a:p>
            <a:r>
              <a:rPr lang="en-US" sz="1400" dirty="0"/>
              <a:t>The Agriculture Act of 2020</a:t>
            </a:r>
          </a:p>
          <a:p>
            <a:r>
              <a:rPr lang="en-US" sz="1400" dirty="0" err="1"/>
              <a:t>Labour</a:t>
            </a:r>
            <a:r>
              <a:rPr lang="en-US" sz="1400" dirty="0"/>
              <a:t> shortages</a:t>
            </a:r>
          </a:p>
          <a:p>
            <a:r>
              <a:rPr lang="en-US" sz="1400" dirty="0"/>
              <a:t>Environmental Land Management schemes</a:t>
            </a:r>
          </a:p>
          <a:p>
            <a:r>
              <a:rPr lang="en-US" sz="1400" dirty="0"/>
              <a:t>A greater number of people wanting to visit and live in rural areas</a:t>
            </a:r>
          </a:p>
          <a:p>
            <a:r>
              <a:rPr lang="en-US" sz="1400" dirty="0"/>
              <a:t>The government’s “levelling up” agenda</a:t>
            </a:r>
          </a:p>
          <a:p>
            <a:pPr marL="0" indent="0">
              <a:buNone/>
            </a:pPr>
            <a:endParaRPr lang="en-US" sz="1600" dirty="0"/>
          </a:p>
          <a:p>
            <a:pPr marL="0" indent="0">
              <a:buNone/>
            </a:pPr>
            <a:endParaRPr lang="en-US" sz="1600" dirty="0"/>
          </a:p>
        </p:txBody>
      </p:sp>
      <p:sp>
        <p:nvSpPr>
          <p:cNvPr id="4" name="Title 3">
            <a:extLst>
              <a:ext uri="{FF2B5EF4-FFF2-40B4-BE49-F238E27FC236}">
                <a16:creationId xmlns:a16="http://schemas.microsoft.com/office/drawing/2014/main" id="{C68F8629-0F77-4925-AC6C-F067BF20DF1C}"/>
              </a:ext>
            </a:extLst>
          </p:cNvPr>
          <p:cNvSpPr>
            <a:spLocks noGrp="1"/>
          </p:cNvSpPr>
          <p:nvPr>
            <p:ph type="title"/>
          </p:nvPr>
        </p:nvSpPr>
        <p:spPr/>
        <p:txBody>
          <a:bodyPr/>
          <a:lstStyle/>
          <a:p>
            <a:r>
              <a:rPr lang="en-US" dirty="0"/>
              <a:t>Context</a:t>
            </a:r>
          </a:p>
        </p:txBody>
      </p:sp>
      <p:pic>
        <p:nvPicPr>
          <p:cNvPr id="6" name="Picture 5">
            <a:extLst>
              <a:ext uri="{FF2B5EF4-FFF2-40B4-BE49-F238E27FC236}">
                <a16:creationId xmlns:a16="http://schemas.microsoft.com/office/drawing/2014/main" id="{3341B993-DBDD-4DEA-B54C-D8328429DC8E}"/>
              </a:ext>
            </a:extLst>
          </p:cNvPr>
          <p:cNvPicPr>
            <a:picLocks noChangeAspect="1"/>
          </p:cNvPicPr>
          <p:nvPr/>
        </p:nvPicPr>
        <p:blipFill>
          <a:blip r:embed="rId2"/>
          <a:stretch>
            <a:fillRect/>
          </a:stretch>
        </p:blipFill>
        <p:spPr>
          <a:xfrm>
            <a:off x="6705181" y="2148688"/>
            <a:ext cx="5212532" cy="3475021"/>
          </a:xfrm>
          <a:prstGeom prst="rect">
            <a:avLst/>
          </a:prstGeom>
        </p:spPr>
      </p:pic>
    </p:spTree>
    <p:extLst>
      <p:ext uri="{BB962C8B-B14F-4D97-AF65-F5344CB8AC3E}">
        <p14:creationId xmlns:p14="http://schemas.microsoft.com/office/powerpoint/2010/main" val="193310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D2BB0-4811-40B3-AA7F-1D5B608DDD7B}"/>
              </a:ext>
            </a:extLst>
          </p:cNvPr>
          <p:cNvSpPr>
            <a:spLocks noGrp="1"/>
          </p:cNvSpPr>
          <p:nvPr>
            <p:ph type="title"/>
          </p:nvPr>
        </p:nvSpPr>
        <p:spPr>
          <a:xfrm>
            <a:off x="4886960" y="819965"/>
            <a:ext cx="6906871" cy="590931"/>
          </a:xfrm>
        </p:spPr>
        <p:txBody>
          <a:bodyPr/>
          <a:lstStyle/>
          <a:p>
            <a:r>
              <a:rPr lang="en-US" dirty="0"/>
              <a:t>Context</a:t>
            </a:r>
          </a:p>
        </p:txBody>
      </p:sp>
      <p:sp>
        <p:nvSpPr>
          <p:cNvPr id="3" name="Content Placeholder 2">
            <a:extLst>
              <a:ext uri="{FF2B5EF4-FFF2-40B4-BE49-F238E27FC236}">
                <a16:creationId xmlns:a16="http://schemas.microsoft.com/office/drawing/2014/main" id="{E88B1AA6-1685-4112-808F-BCC507242BB4}"/>
              </a:ext>
            </a:extLst>
          </p:cNvPr>
          <p:cNvSpPr>
            <a:spLocks noGrp="1"/>
          </p:cNvSpPr>
          <p:nvPr>
            <p:ph idx="1"/>
          </p:nvPr>
        </p:nvSpPr>
        <p:spPr/>
        <p:txBody>
          <a:bodyPr/>
          <a:lstStyle/>
          <a:p>
            <a:pPr marL="0" indent="0">
              <a:buNone/>
            </a:pPr>
            <a:endParaRPr lang="en-US" sz="1400" dirty="0"/>
          </a:p>
          <a:p>
            <a:endParaRPr lang="en-US" sz="1400" dirty="0"/>
          </a:p>
          <a:p>
            <a:pPr marL="0" indent="0">
              <a:buNone/>
            </a:pPr>
            <a:endParaRPr lang="en-US" sz="1400" dirty="0"/>
          </a:p>
        </p:txBody>
      </p:sp>
      <p:sp>
        <p:nvSpPr>
          <p:cNvPr id="7" name="TextBox 6">
            <a:extLst>
              <a:ext uri="{FF2B5EF4-FFF2-40B4-BE49-F238E27FC236}">
                <a16:creationId xmlns:a16="http://schemas.microsoft.com/office/drawing/2014/main" id="{A3B76A6C-F464-4C5D-8566-8B4A57A47A33}"/>
              </a:ext>
            </a:extLst>
          </p:cNvPr>
          <p:cNvSpPr txBox="1"/>
          <p:nvPr/>
        </p:nvSpPr>
        <p:spPr>
          <a:xfrm>
            <a:off x="286658" y="1618122"/>
            <a:ext cx="8801586" cy="4401205"/>
          </a:xfrm>
          <a:prstGeom prst="rect">
            <a:avLst/>
          </a:prstGeom>
          <a:noFill/>
        </p:spPr>
        <p:txBody>
          <a:bodyPr wrap="square">
            <a:spAutoFit/>
          </a:bodyPr>
          <a:lstStyle/>
          <a:p>
            <a:pPr marL="0" indent="0">
              <a:buNone/>
            </a:pPr>
            <a:r>
              <a:rPr lang="en-US" sz="1400" dirty="0"/>
              <a:t>Far from being an unchanged bucolic idyll, rural Britain has undergone significant change in the last twenty years.  We anticipate increasing disruption in the years ahead, from a number of sources including; the Planning Bill which is due to come before parliament shortly,  the government’s vaguely-defined levelling up agenda, changed migration flows, </a:t>
            </a:r>
            <a:r>
              <a:rPr lang="en-US" sz="1400" dirty="0" err="1"/>
              <a:t>labour</a:t>
            </a:r>
            <a:r>
              <a:rPr lang="en-US" sz="1400" dirty="0"/>
              <a:t> shortages, the Agriculture Act of 2020, environmental measures such as the proposed planting of 30,000 hectares of trees by 2024 and the government’s response to the Dasgupta Review of the economics of biodiversity.  </a:t>
            </a:r>
          </a:p>
          <a:p>
            <a:pPr marL="0" indent="0">
              <a:buNone/>
            </a:pPr>
            <a:endParaRPr lang="en-US" sz="1400" dirty="0"/>
          </a:p>
          <a:p>
            <a:pPr marL="0" indent="0">
              <a:buNone/>
            </a:pPr>
            <a:r>
              <a:rPr lang="en-US" sz="1400" dirty="0"/>
              <a:t>The impact of ‘hybrid working’ makes rural living a more attractive and feasible option for those currently residing in urban and suburban Britain.  Second homes have priced some local youngsters out of some locations.  We want to understand how the populations of rural areas are changing and what the consequences are.</a:t>
            </a:r>
          </a:p>
          <a:p>
            <a:pPr marL="0" indent="0">
              <a:buNone/>
            </a:pPr>
            <a:endParaRPr lang="en-US" sz="1400" dirty="0"/>
          </a:p>
          <a:p>
            <a:pPr marL="0" indent="0">
              <a:buNone/>
            </a:pPr>
            <a:r>
              <a:rPr lang="en-US" sz="1400" dirty="0"/>
              <a:t>Meanwhile the 2020-21 lockdowns have made many people more appreciative of the natural landscape – 71% of Britons feel fortunate to be able to access the countryside and 53% claim that they are more likely to seek out leisure and tourism in the UK than travelling abroad.  This is likely to drive staycations and create business opportunity.  It also means that British people will be more resistant to development in the green belt and countryside.</a:t>
            </a:r>
          </a:p>
          <a:p>
            <a:pPr marL="0" indent="0">
              <a:buNone/>
            </a:pPr>
            <a:endParaRPr lang="en-US" sz="1400" dirty="0"/>
          </a:p>
          <a:p>
            <a:pPr marL="0" indent="0">
              <a:buNone/>
            </a:pPr>
            <a:r>
              <a:rPr lang="en-US" sz="1400" dirty="0"/>
              <a:t>2021 is a pivotal moment for rural Britain and an ideal time to conduct a rigorous research and forecasting </a:t>
            </a:r>
            <a:r>
              <a:rPr lang="en-US" sz="1400" dirty="0" err="1"/>
              <a:t>programme</a:t>
            </a:r>
            <a:r>
              <a:rPr lang="en-US" sz="1400" dirty="0"/>
              <a:t>.</a:t>
            </a:r>
          </a:p>
        </p:txBody>
      </p:sp>
    </p:spTree>
    <p:extLst>
      <p:ext uri="{BB962C8B-B14F-4D97-AF65-F5344CB8AC3E}">
        <p14:creationId xmlns:p14="http://schemas.microsoft.com/office/powerpoint/2010/main" val="2378724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D94F1-0803-4C4B-820A-3B71C608031C}"/>
              </a:ext>
            </a:extLst>
          </p:cNvPr>
          <p:cNvSpPr>
            <a:spLocks noGrp="1"/>
          </p:cNvSpPr>
          <p:nvPr>
            <p:ph type="title"/>
          </p:nvPr>
        </p:nvSpPr>
        <p:spPr/>
        <p:txBody>
          <a:bodyPr/>
          <a:lstStyle/>
          <a:p>
            <a:r>
              <a:rPr lang="en-US"/>
              <a:t>Approach</a:t>
            </a:r>
            <a:endParaRPr lang="en-US" dirty="0"/>
          </a:p>
        </p:txBody>
      </p:sp>
      <p:sp>
        <p:nvSpPr>
          <p:cNvPr id="3" name="Content Placeholder 2">
            <a:extLst>
              <a:ext uri="{FF2B5EF4-FFF2-40B4-BE49-F238E27FC236}">
                <a16:creationId xmlns:a16="http://schemas.microsoft.com/office/drawing/2014/main" id="{6F780585-9AB0-425F-BAB1-45D2FEF4F2F9}"/>
              </a:ext>
            </a:extLst>
          </p:cNvPr>
          <p:cNvSpPr>
            <a:spLocks noGrp="1"/>
          </p:cNvSpPr>
          <p:nvPr>
            <p:ph idx="1"/>
          </p:nvPr>
        </p:nvSpPr>
        <p:spPr>
          <a:xfrm>
            <a:off x="238268" y="2890765"/>
            <a:ext cx="5730966" cy="2132538"/>
          </a:xfrm>
        </p:spPr>
        <p:txBody>
          <a:bodyPr/>
          <a:lstStyle/>
          <a:p>
            <a:pPr marL="0" indent="0">
              <a:buNone/>
            </a:pPr>
            <a:r>
              <a:rPr lang="en-US" sz="1400" dirty="0"/>
              <a:t>Our motivation to start this project was the </a:t>
            </a:r>
            <a:r>
              <a:rPr lang="en-US" sz="1400" dirty="0" err="1"/>
              <a:t>realisation</a:t>
            </a:r>
            <a:r>
              <a:rPr lang="en-US" sz="1400" dirty="0"/>
              <a:t> that there is little or no robust data to describe the needs of British people living in the countryside or on the coasts.</a:t>
            </a:r>
          </a:p>
          <a:p>
            <a:pPr marL="0" indent="0">
              <a:buNone/>
            </a:pPr>
            <a:endParaRPr lang="en-US" sz="1400" dirty="0"/>
          </a:p>
          <a:p>
            <a:pPr marL="0" indent="0">
              <a:buNone/>
            </a:pPr>
            <a:r>
              <a:rPr lang="en-US" sz="1400" dirty="0"/>
              <a:t>We’ll address the knowledge gap through a multi-phase </a:t>
            </a:r>
            <a:r>
              <a:rPr lang="en-US" sz="1400" dirty="0" err="1"/>
              <a:t>programme</a:t>
            </a:r>
            <a:r>
              <a:rPr lang="en-US" sz="1400" dirty="0"/>
              <a:t> that uses qualitative and quantitative primary research along with expert interviews.   In addition, we will use workshops as a way of developing implications.  Modelling exercises will allow for market sizing both now and in the future. </a:t>
            </a:r>
          </a:p>
        </p:txBody>
      </p:sp>
      <p:pic>
        <p:nvPicPr>
          <p:cNvPr id="8" name="Picture 7">
            <a:extLst>
              <a:ext uri="{FF2B5EF4-FFF2-40B4-BE49-F238E27FC236}">
                <a16:creationId xmlns:a16="http://schemas.microsoft.com/office/drawing/2014/main" id="{3F287C70-079D-4707-BF6B-472FA590087A}"/>
              </a:ext>
            </a:extLst>
          </p:cNvPr>
          <p:cNvPicPr>
            <a:picLocks noChangeAspect="1"/>
          </p:cNvPicPr>
          <p:nvPr/>
        </p:nvPicPr>
        <p:blipFill>
          <a:blip r:embed="rId2"/>
          <a:stretch>
            <a:fillRect/>
          </a:stretch>
        </p:blipFill>
        <p:spPr>
          <a:xfrm>
            <a:off x="6654458" y="2240862"/>
            <a:ext cx="5139373" cy="3432345"/>
          </a:xfrm>
          <a:prstGeom prst="rect">
            <a:avLst/>
          </a:prstGeom>
        </p:spPr>
      </p:pic>
    </p:spTree>
    <p:extLst>
      <p:ext uri="{BB962C8B-B14F-4D97-AF65-F5344CB8AC3E}">
        <p14:creationId xmlns:p14="http://schemas.microsoft.com/office/powerpoint/2010/main" val="3845772956"/>
      </p:ext>
    </p:extLst>
  </p:cSld>
  <p:clrMapOvr>
    <a:masterClrMapping/>
  </p:clrMapOvr>
</p:sld>
</file>

<file path=ppt/theme/theme1.xml><?xml version="1.0" encoding="utf-8"?>
<a:theme xmlns:a="http://schemas.openxmlformats.org/drawingml/2006/main" name="Office Theme">
  <a:themeElements>
    <a:clrScheme name="Refresh 2018">
      <a:dk1>
        <a:sysClr val="windowText" lastClr="000000"/>
      </a:dk1>
      <a:lt1>
        <a:sysClr val="window" lastClr="FFFFFF"/>
      </a:lt1>
      <a:dk2>
        <a:srgbClr val="44546A"/>
      </a:dk2>
      <a:lt2>
        <a:srgbClr val="E7E6E6"/>
      </a:lt2>
      <a:accent1>
        <a:srgbClr val="CB003D"/>
      </a:accent1>
      <a:accent2>
        <a:srgbClr val="D7AA00"/>
      </a:accent2>
      <a:accent3>
        <a:srgbClr val="008FBF"/>
      </a:accent3>
      <a:accent4>
        <a:srgbClr val="8E1537"/>
      </a:accent4>
      <a:accent5>
        <a:srgbClr val="7C084B"/>
      </a:accent5>
      <a:accent6>
        <a:srgbClr val="008E9B"/>
      </a:accent6>
      <a:hlink>
        <a:srgbClr val="CD0082"/>
      </a:hlink>
      <a:folHlink>
        <a:srgbClr val="7C084B"/>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4537</TotalTime>
  <Words>1959</Words>
  <Application>Microsoft Office PowerPoint</Application>
  <PresentationFormat>Widescreen</PresentationFormat>
  <Paragraphs>152</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Century Gothic</vt:lpstr>
      <vt:lpstr>Office Theme</vt:lpstr>
      <vt:lpstr>PowerPoint Presentation</vt:lpstr>
      <vt:lpstr>Contents</vt:lpstr>
      <vt:lpstr>Introduction</vt:lpstr>
      <vt:lpstr>Research objectives</vt:lpstr>
      <vt:lpstr>Areas of focus</vt:lpstr>
      <vt:lpstr>Key themes</vt:lpstr>
      <vt:lpstr>Context</vt:lpstr>
      <vt:lpstr>Context</vt:lpstr>
      <vt:lpstr>Approach</vt:lpstr>
      <vt:lpstr>Approach; research stages</vt:lpstr>
      <vt:lpstr>Research methods: farming</vt:lpstr>
      <vt:lpstr>Team</vt:lpstr>
      <vt:lpstr>The research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Trajectory Partnership</dc:creator>
  <cp:lastModifiedBy>Barry Clark</cp:lastModifiedBy>
  <cp:revision>213</cp:revision>
  <cp:lastPrinted>2019-07-15T08:08:41Z</cp:lastPrinted>
  <dcterms:created xsi:type="dcterms:W3CDTF">2016-10-18T12:04:47Z</dcterms:created>
  <dcterms:modified xsi:type="dcterms:W3CDTF">2021-12-06T13:01:27Z</dcterms:modified>
</cp:coreProperties>
</file>